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81" r:id="rId4"/>
    <p:sldId id="282" r:id="rId5"/>
    <p:sldId id="257" r:id="rId6"/>
    <p:sldId id="259" r:id="rId7"/>
    <p:sldId id="260" r:id="rId8"/>
    <p:sldId id="278" r:id="rId9"/>
    <p:sldId id="261" r:id="rId10"/>
    <p:sldId id="262" r:id="rId11"/>
    <p:sldId id="263" r:id="rId12"/>
    <p:sldId id="276" r:id="rId13"/>
    <p:sldId id="280" r:id="rId14"/>
    <p:sldId id="266" r:id="rId15"/>
    <p:sldId id="283" r:id="rId16"/>
    <p:sldId id="265" r:id="rId1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oyabin" initials="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93" autoAdjust="0"/>
  </p:normalViewPr>
  <p:slideViewPr>
    <p:cSldViewPr>
      <p:cViewPr varScale="1">
        <p:scale>
          <a:sx n="65" d="100"/>
          <a:sy n="65" d="100"/>
        </p:scale>
        <p:origin x="-588" y="-108"/>
      </p:cViewPr>
      <p:guideLst>
        <p:guide orient="horz" pos="2160"/>
        <p:guide pos="2880"/>
      </p:guideLst>
    </p:cSldViewPr>
  </p:slideViewPr>
  <p:notesTextViewPr>
    <p:cViewPr>
      <p:scale>
        <a:sx n="1" d="1"/>
        <a:sy n="1" d="1"/>
      </p:scale>
      <p:origin x="0" y="0"/>
    </p:cViewPr>
  </p:notesTextViewPr>
  <p:sorterViewPr>
    <p:cViewPr>
      <p:scale>
        <a:sx n="100" d="100"/>
        <a:sy n="100" d="100"/>
      </p:scale>
      <p:origin x="0" y="1968"/>
    </p:cViewPr>
  </p:sorterViewPr>
  <p:notesViewPr>
    <p:cSldViewPr>
      <p:cViewPr varScale="1">
        <p:scale>
          <a:sx n="52" d="100"/>
          <a:sy n="52" d="100"/>
        </p:scale>
        <p:origin x="-181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10-15T16:25:53.796" idx="1">
    <p:pos x="10" y="20"/>
    <p:text>We can help you to:
Manage risks, protect your brand name, maintain consumer confidence and reduce possible liability claims by implementing effective food traceability system; 
Exercise greater control at every stage of food production, processing and distribution;
Ensure information concerning the sourcing, processing, transportation or storage of your food products is recorded and communicated effectively throughout your supply chain; 
Implement a rigorous testing program to measure the effectiveness of pathogen control practices throughout your supply chain, with services such as sampling and microbiological testing for pathogenic bacteria and spoilage organisms;
React to a crisis quickly and ensure that distributed products can be traced with effective customer identification; 
Meet the requirements of the key Food Safety Management Systems (FSMS) standards, such as ISO 22000</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04F86A-8449-4792-AE17-98A2B8A4FC6B}" type="datetimeFigureOut">
              <a:rPr lang="zh-CN" altLang="en-US" smtClean="0"/>
              <a:t>2014-9-8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230310-9D5C-4367-AF45-436CD59A2D57}" type="slidenum">
              <a:rPr lang="zh-CN" altLang="en-US" smtClean="0"/>
              <a:t>‹#›</a:t>
            </a:fld>
            <a:endParaRPr lang="zh-CN" altLang="en-US"/>
          </a:p>
        </p:txBody>
      </p:sp>
    </p:spTree>
    <p:extLst>
      <p:ext uri="{BB962C8B-B14F-4D97-AF65-F5344CB8AC3E}">
        <p14:creationId xmlns:p14="http://schemas.microsoft.com/office/powerpoint/2010/main" val="2830793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effectLst/>
              </a:rPr>
              <a:t>Imported meat products must come from non-</a:t>
            </a:r>
            <a:r>
              <a:rPr lang="en-US" altLang="zh-CN" b="1" dirty="0" smtClean="0">
                <a:effectLst/>
              </a:rPr>
              <a:t>epizootic</a:t>
            </a:r>
            <a:r>
              <a:rPr lang="en-US" altLang="zh-CN" dirty="0" smtClean="0">
                <a:effectLst/>
              </a:rPr>
              <a:t> disease countries or regions. </a:t>
            </a:r>
            <a:endParaRPr lang="zh-CN" altLang="en-US" dirty="0"/>
          </a:p>
        </p:txBody>
      </p:sp>
      <p:sp>
        <p:nvSpPr>
          <p:cNvPr id="4" name="灯片编号占位符 3"/>
          <p:cNvSpPr>
            <a:spLocks noGrp="1"/>
          </p:cNvSpPr>
          <p:nvPr>
            <p:ph type="sldNum" sz="quarter" idx="10"/>
          </p:nvPr>
        </p:nvSpPr>
        <p:spPr/>
        <p:txBody>
          <a:bodyPr/>
          <a:lstStyle/>
          <a:p>
            <a:fld id="{F1230310-9D5C-4367-AF45-436CD59A2D57}" type="slidenum">
              <a:rPr lang="zh-CN" altLang="en-US" smtClean="0"/>
              <a:t>11</a:t>
            </a:fld>
            <a:endParaRPr lang="zh-CN" altLang="en-US"/>
          </a:p>
        </p:txBody>
      </p:sp>
    </p:spTree>
    <p:extLst>
      <p:ext uri="{BB962C8B-B14F-4D97-AF65-F5344CB8AC3E}">
        <p14:creationId xmlns:p14="http://schemas.microsoft.com/office/powerpoint/2010/main" val="201775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effectLst/>
              </a:rPr>
              <a:t>Imported meat products must come from non-</a:t>
            </a:r>
            <a:r>
              <a:rPr lang="en-US" altLang="zh-CN" b="1" dirty="0" smtClean="0">
                <a:effectLst/>
              </a:rPr>
              <a:t>epizootic</a:t>
            </a:r>
            <a:r>
              <a:rPr lang="en-US" altLang="zh-CN" dirty="0" smtClean="0">
                <a:effectLst/>
              </a:rPr>
              <a:t> disease countries or regions. </a:t>
            </a:r>
            <a:endParaRPr lang="zh-CN" altLang="en-US" dirty="0"/>
          </a:p>
        </p:txBody>
      </p:sp>
      <p:sp>
        <p:nvSpPr>
          <p:cNvPr id="4" name="灯片编号占位符 3"/>
          <p:cNvSpPr>
            <a:spLocks noGrp="1"/>
          </p:cNvSpPr>
          <p:nvPr>
            <p:ph type="sldNum" sz="quarter" idx="10"/>
          </p:nvPr>
        </p:nvSpPr>
        <p:spPr/>
        <p:txBody>
          <a:bodyPr/>
          <a:lstStyle/>
          <a:p>
            <a:fld id="{F1230310-9D5C-4367-AF45-436CD59A2D57}" type="slidenum">
              <a:rPr lang="zh-CN" altLang="en-US" smtClean="0"/>
              <a:t>12</a:t>
            </a:fld>
            <a:endParaRPr lang="zh-CN" altLang="en-US"/>
          </a:p>
        </p:txBody>
      </p:sp>
    </p:spTree>
    <p:extLst>
      <p:ext uri="{BB962C8B-B14F-4D97-AF65-F5344CB8AC3E}">
        <p14:creationId xmlns:p14="http://schemas.microsoft.com/office/powerpoint/2010/main" val="2017752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effectLst/>
              </a:rPr>
              <a:t>Imported meat products must come from non-</a:t>
            </a:r>
            <a:r>
              <a:rPr lang="en-US" altLang="zh-CN" b="1" dirty="0" smtClean="0">
                <a:effectLst/>
              </a:rPr>
              <a:t>epizootic</a:t>
            </a:r>
            <a:r>
              <a:rPr lang="en-US" altLang="zh-CN" dirty="0" smtClean="0">
                <a:effectLst/>
              </a:rPr>
              <a:t> disease countries or regions. </a:t>
            </a:r>
            <a:endParaRPr lang="zh-CN" altLang="en-US" dirty="0"/>
          </a:p>
        </p:txBody>
      </p:sp>
      <p:sp>
        <p:nvSpPr>
          <p:cNvPr id="4" name="灯片编号占位符 3"/>
          <p:cNvSpPr>
            <a:spLocks noGrp="1"/>
          </p:cNvSpPr>
          <p:nvPr>
            <p:ph type="sldNum" sz="quarter" idx="10"/>
          </p:nvPr>
        </p:nvSpPr>
        <p:spPr/>
        <p:txBody>
          <a:bodyPr/>
          <a:lstStyle/>
          <a:p>
            <a:fld id="{F1230310-9D5C-4367-AF45-436CD59A2D57}" type="slidenum">
              <a:rPr lang="zh-CN" altLang="en-US" smtClean="0"/>
              <a:t>13</a:t>
            </a:fld>
            <a:endParaRPr lang="zh-CN" altLang="en-US"/>
          </a:p>
        </p:txBody>
      </p:sp>
    </p:spTree>
    <p:extLst>
      <p:ext uri="{BB962C8B-B14F-4D97-AF65-F5344CB8AC3E}">
        <p14:creationId xmlns:p14="http://schemas.microsoft.com/office/powerpoint/2010/main" val="2017752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4" name="灯片编号占位符 3"/>
          <p:cNvSpPr>
            <a:spLocks noGrp="1"/>
          </p:cNvSpPr>
          <p:nvPr>
            <p:ph type="sldNum" sz="quarter" idx="10"/>
          </p:nvPr>
        </p:nvSpPr>
        <p:spPr/>
        <p:txBody>
          <a:bodyPr/>
          <a:lstStyle/>
          <a:p>
            <a:fld id="{F1230310-9D5C-4367-AF45-436CD59A2D57}" type="slidenum">
              <a:rPr lang="zh-CN" altLang="en-US" smtClean="0"/>
              <a:t>14</a:t>
            </a:fld>
            <a:endParaRPr lang="zh-CN" altLang="en-US"/>
          </a:p>
        </p:txBody>
      </p:sp>
      <p:sp>
        <p:nvSpPr>
          <p:cNvPr id="5" name="备注占位符 4"/>
          <p:cNvSpPr>
            <a:spLocks noGrp="1"/>
          </p:cNvSpPr>
          <p:nvPr>
            <p:ph type="body" sz="quarter" idx="11"/>
          </p:nvPr>
        </p:nvSpPr>
        <p:spPr/>
        <p:txBody>
          <a:bodyPr/>
          <a:lstStyle/>
          <a:p>
            <a:endParaRPr lang="zh-CN" altLang="en-US" dirty="0"/>
          </a:p>
        </p:txBody>
      </p:sp>
    </p:spTree>
    <p:extLst>
      <p:ext uri="{BB962C8B-B14F-4D97-AF65-F5344CB8AC3E}">
        <p14:creationId xmlns:p14="http://schemas.microsoft.com/office/powerpoint/2010/main" val="411331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230310-9D5C-4367-AF45-436CD59A2D57}" type="slidenum">
              <a:rPr lang="zh-CN" altLang="en-US" smtClean="0"/>
              <a:t>15</a:t>
            </a:fld>
            <a:endParaRPr lang="zh-CN" altLang="en-US"/>
          </a:p>
        </p:txBody>
      </p:sp>
    </p:spTree>
    <p:extLst>
      <p:ext uri="{BB962C8B-B14F-4D97-AF65-F5344CB8AC3E}">
        <p14:creationId xmlns:p14="http://schemas.microsoft.com/office/powerpoint/2010/main" val="816859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162733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1367501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292442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3932395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2183491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104173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4008800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4245583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2492133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2659178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320211-8D83-432F-85BE-C5D506AA44E9}" type="datetimeFigureOut">
              <a:rPr lang="zh-CN" altLang="en-US" smtClean="0"/>
              <a:t>2014-9-8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4035470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320211-8D83-432F-85BE-C5D506AA44E9}" type="datetimeFigureOut">
              <a:rPr lang="zh-CN" altLang="en-US" smtClean="0"/>
              <a:t>2014-9-8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A534-DDC9-4B54-A45F-59B97FDE6A74}" type="slidenum">
              <a:rPr lang="zh-CN" altLang="en-US" smtClean="0"/>
              <a:t>‹#›</a:t>
            </a:fld>
            <a:endParaRPr lang="zh-CN" altLang="en-US"/>
          </a:p>
        </p:txBody>
      </p:sp>
    </p:spTree>
    <p:extLst>
      <p:ext uri="{BB962C8B-B14F-4D97-AF65-F5344CB8AC3E}">
        <p14:creationId xmlns:p14="http://schemas.microsoft.com/office/powerpoint/2010/main" val="354445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539552" y="692696"/>
            <a:ext cx="8064896" cy="2376264"/>
          </a:xfrm>
        </p:spPr>
        <p:txBody>
          <a:bodyPr>
            <a:normAutofit/>
          </a:bodyPr>
          <a:lstStyle/>
          <a:p>
            <a:r>
              <a:rPr lang="en-US" altLang="zh-CN" sz="3200" dirty="0" smtClean="0">
                <a:latin typeface="Arial" panose="020B0604020202020204" pitchFamily="34" charset="0"/>
                <a:cs typeface="Arial" panose="020B0604020202020204" pitchFamily="34" charset="0"/>
              </a:rPr>
              <a:t>The Role of CCIC in Meat Export to China</a:t>
            </a:r>
            <a:r>
              <a:rPr lang="en-US" altLang="zh-CN" sz="2400" dirty="0" smtClean="0">
                <a:latin typeface="Arial Unicode MS" pitchFamily="34" charset="-122"/>
                <a:ea typeface="Arial Unicode MS" pitchFamily="34" charset="-122"/>
                <a:cs typeface="Arial Unicode MS" pitchFamily="34" charset="-122"/>
              </a:rPr>
              <a:t/>
            </a:r>
            <a:br>
              <a:rPr lang="en-US" altLang="zh-CN" sz="2400" dirty="0" smtClean="0">
                <a:latin typeface="Arial Unicode MS" pitchFamily="34" charset="-122"/>
                <a:ea typeface="Arial Unicode MS" pitchFamily="34" charset="-122"/>
                <a:cs typeface="Arial Unicode MS" pitchFamily="34" charset="-122"/>
              </a:rPr>
            </a:br>
            <a:r>
              <a:rPr lang="en-US" altLang="zh-CN" sz="2400" dirty="0" smtClean="0">
                <a:latin typeface="Arial Unicode MS" pitchFamily="34" charset="-122"/>
                <a:ea typeface="Arial Unicode MS" pitchFamily="34" charset="-122"/>
                <a:cs typeface="Arial Unicode MS" pitchFamily="34" charset="-122"/>
              </a:rPr>
              <a:t/>
            </a:r>
            <a:br>
              <a:rPr lang="en-US" altLang="zh-CN" sz="2400" dirty="0" smtClean="0">
                <a:latin typeface="Arial Unicode MS" pitchFamily="34" charset="-122"/>
                <a:ea typeface="Arial Unicode MS" pitchFamily="34" charset="-122"/>
                <a:cs typeface="Arial Unicode MS" pitchFamily="34" charset="-122"/>
              </a:rPr>
            </a:br>
            <a:r>
              <a:rPr lang="en-US" altLang="zh-CN" sz="2400" dirty="0" smtClean="0">
                <a:latin typeface="Arial Unicode MS" pitchFamily="34" charset="-122"/>
                <a:ea typeface="Arial Unicode MS" pitchFamily="34" charset="-122"/>
                <a:cs typeface="Arial Unicode MS" pitchFamily="34" charset="-122"/>
              </a:rPr>
              <a:t>——We certify and verify for compliance !</a:t>
            </a:r>
            <a:endParaRPr lang="zh-CN" altLang="en-US" sz="2400" dirty="0">
              <a:latin typeface="Arial Unicode MS" pitchFamily="34" charset="-122"/>
              <a:ea typeface="Arial Unicode MS" pitchFamily="34" charset="-122"/>
              <a:cs typeface="Arial Unicode MS" pitchFamily="34" charset="-122"/>
            </a:endParaRPr>
          </a:p>
        </p:txBody>
      </p:sp>
      <p:sp>
        <p:nvSpPr>
          <p:cNvPr id="3" name="副标题 2"/>
          <p:cNvSpPr>
            <a:spLocks noGrp="1"/>
          </p:cNvSpPr>
          <p:nvPr>
            <p:ph type="subTitle" idx="1"/>
          </p:nvPr>
        </p:nvSpPr>
        <p:spPr>
          <a:xfrm>
            <a:off x="1115616" y="4077072"/>
            <a:ext cx="7056784" cy="1368152"/>
          </a:xfrm>
        </p:spPr>
        <p:txBody>
          <a:bodyPr>
            <a:normAutofit/>
          </a:bodyPr>
          <a:lstStyle/>
          <a:p>
            <a:r>
              <a:rPr lang="hu-HU" altLang="zh-CN" sz="3000" dirty="0" smtClean="0">
                <a:solidFill>
                  <a:schemeClr val="tx1"/>
                </a:solidFill>
                <a:latin typeface="Arial Unicode MS" pitchFamily="34" charset="-122"/>
                <a:ea typeface="Arial Unicode MS" pitchFamily="34" charset="-122"/>
                <a:cs typeface="Arial Unicode MS" pitchFamily="34" charset="-122"/>
              </a:rPr>
              <a:t>CAO Yabin</a:t>
            </a:r>
            <a:endParaRPr lang="en-US" altLang="zh-CN" sz="3000" dirty="0" smtClean="0">
              <a:solidFill>
                <a:schemeClr val="tx1"/>
              </a:solidFill>
              <a:latin typeface="Arial Unicode MS" pitchFamily="34" charset="-122"/>
              <a:ea typeface="Arial Unicode MS" pitchFamily="34" charset="-122"/>
              <a:cs typeface="Arial Unicode MS" pitchFamily="34" charset="-122"/>
            </a:endParaRPr>
          </a:p>
          <a:p>
            <a:r>
              <a:rPr lang="hu-HU" altLang="zh-CN" sz="2400" dirty="0" smtClean="0">
                <a:solidFill>
                  <a:schemeClr val="tx1"/>
                </a:solidFill>
                <a:latin typeface="Arial Unicode MS" pitchFamily="34" charset="-122"/>
                <a:ea typeface="Arial Unicode MS" pitchFamily="34" charset="-122"/>
                <a:cs typeface="Arial Unicode MS" pitchFamily="34" charset="-122"/>
              </a:rPr>
              <a:t>General Manager</a:t>
            </a:r>
            <a:r>
              <a:rPr lang="en-US" altLang="zh-CN" sz="2400" dirty="0" smtClean="0">
                <a:solidFill>
                  <a:schemeClr val="tx1"/>
                </a:solidFill>
                <a:latin typeface="Arial Unicode MS" pitchFamily="34" charset="-122"/>
                <a:ea typeface="Arial Unicode MS" pitchFamily="34" charset="-122"/>
                <a:cs typeface="Arial Unicode MS" pitchFamily="34" charset="-122"/>
              </a:rPr>
              <a:t>, </a:t>
            </a:r>
            <a:r>
              <a:rPr lang="hu-HU" altLang="zh-CN" sz="2400" dirty="0" smtClean="0">
                <a:solidFill>
                  <a:schemeClr val="tx1"/>
                </a:solidFill>
                <a:latin typeface="Arial Unicode MS" pitchFamily="34" charset="-122"/>
                <a:ea typeface="Arial Unicode MS" pitchFamily="34" charset="-122"/>
                <a:cs typeface="Arial Unicode MS" pitchFamily="34" charset="-122"/>
              </a:rPr>
              <a:t>CCIC Kelet-Európai KFT</a:t>
            </a:r>
            <a:endParaRPr lang="zh-CN" altLang="zh-CN" sz="2400" dirty="0">
              <a:solidFill>
                <a:schemeClr val="tx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2380701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6320" y="1484784"/>
            <a:ext cx="7848560" cy="4392488"/>
          </a:xfrm>
        </p:spPr>
        <p:txBody>
          <a:bodyPr>
            <a:normAutofit/>
          </a:bodyPr>
          <a:lstStyle/>
          <a:p>
            <a:pPr algn="l"/>
            <a:r>
              <a:rPr lang="en-US" altLang="zh-CN" sz="2400" dirty="0">
                <a:ea typeface="+mn-ea"/>
                <a:cs typeface="Arial Unicode MS" pitchFamily="34" charset="-122"/>
              </a:rPr>
              <a:t>1. </a:t>
            </a:r>
            <a:r>
              <a:rPr lang="en-US" altLang="zh-CN" sz="2400" dirty="0">
                <a:ea typeface="+mn-ea"/>
                <a:cs typeface="Arial Unicode MS" pitchFamily="34" charset="-122"/>
              </a:rPr>
              <a:t>Memorandum of </a:t>
            </a:r>
            <a:r>
              <a:rPr lang="en-US" altLang="zh-CN" sz="2400" dirty="0" smtClean="0">
                <a:ea typeface="+mn-ea"/>
                <a:cs typeface="Arial Unicode MS" pitchFamily="34" charset="-122"/>
              </a:rPr>
              <a:t>Unders</a:t>
            </a:r>
            <a:r>
              <a:rPr lang="en-US" altLang="zh-CN" sz="2400" dirty="0">
                <a:ea typeface="+mn-ea"/>
                <a:cs typeface="Arial Unicode MS" pitchFamily="34" charset="-122"/>
              </a:rPr>
              <a:t>tanding</a:t>
            </a:r>
            <a:br>
              <a:rPr lang="en-US" altLang="zh-CN" sz="2400" dirty="0">
                <a:ea typeface="+mn-ea"/>
                <a:cs typeface="Arial Unicode MS" pitchFamily="34" charset="-122"/>
              </a:rPr>
            </a:br>
            <a:r>
              <a:rPr lang="en-US" altLang="zh-CN" sz="2400" dirty="0" smtClean="0">
                <a:ea typeface="+mn-ea"/>
                <a:cs typeface="Arial Unicode MS" pitchFamily="34" charset="-122"/>
              </a:rPr>
              <a:t>2</a:t>
            </a:r>
            <a:r>
              <a:rPr lang="en-US" altLang="zh-CN" sz="2400" dirty="0">
                <a:ea typeface="+mn-ea"/>
                <a:cs typeface="Arial Unicode MS" pitchFamily="34" charset="-122"/>
              </a:rPr>
              <a:t>. </a:t>
            </a:r>
            <a:r>
              <a:rPr lang="en-US" altLang="zh-CN" sz="2400" dirty="0" smtClean="0">
                <a:ea typeface="+mn-ea"/>
                <a:cs typeface="Arial Unicode MS" pitchFamily="34" charset="-122"/>
              </a:rPr>
              <a:t>General </a:t>
            </a:r>
            <a:r>
              <a:rPr lang="en-US" altLang="zh-CN" sz="2400" dirty="0">
                <a:ea typeface="+mn-ea"/>
                <a:cs typeface="Arial Unicode MS" pitchFamily="34" charset="-122"/>
              </a:rPr>
              <a:t>Administration of Quality  Supervision, Inspection and Quarantine of the People’s Republic of </a:t>
            </a:r>
            <a:r>
              <a:rPr lang="en-US" altLang="zh-CN" sz="2400" dirty="0" smtClean="0">
                <a:ea typeface="+mn-ea"/>
                <a:cs typeface="Arial Unicode MS" pitchFamily="34" charset="-122"/>
              </a:rPr>
              <a:t>China </a:t>
            </a:r>
            <a:r>
              <a:rPr lang="en-US" altLang="zh-CN" sz="2400" dirty="0" smtClean="0">
                <a:cs typeface="Arial Unicode MS" pitchFamily="34" charset="-122"/>
              </a:rPr>
              <a:t>(</a:t>
            </a:r>
            <a:r>
              <a:rPr lang="en-US" altLang="zh-CN" sz="2400" dirty="0">
                <a:cs typeface="Arial Unicode MS" pitchFamily="34" charset="-122"/>
              </a:rPr>
              <a:t>AQSIQ</a:t>
            </a:r>
            <a:r>
              <a:rPr lang="en-US" altLang="zh-CN" sz="2400" dirty="0" smtClean="0">
                <a:cs typeface="Arial Unicode MS" pitchFamily="34" charset="-122"/>
              </a:rPr>
              <a:t>)</a:t>
            </a:r>
            <a:r>
              <a:rPr lang="en-US" altLang="zh-CN" sz="2400" dirty="0">
                <a:ea typeface="+mn-ea"/>
                <a:cs typeface="Arial Unicode MS" pitchFamily="34" charset="-122"/>
              </a:rPr>
              <a:t/>
            </a:r>
            <a:br>
              <a:rPr lang="en-US" altLang="zh-CN" sz="2400" dirty="0">
                <a:ea typeface="+mn-ea"/>
                <a:cs typeface="Arial Unicode MS" pitchFamily="34" charset="-122"/>
              </a:rPr>
            </a:br>
            <a:r>
              <a:rPr lang="en-US" altLang="zh-CN" sz="2400" dirty="0">
                <a:ea typeface="+mn-ea"/>
                <a:cs typeface="Arial Unicode MS" pitchFamily="34" charset="-122"/>
              </a:rPr>
              <a:t>3. China </a:t>
            </a:r>
            <a:r>
              <a:rPr lang="en-US" altLang="zh-CN" sz="2400" dirty="0">
                <a:ea typeface="+mn-ea"/>
                <a:cs typeface="Arial Unicode MS" pitchFamily="34" charset="-122"/>
              </a:rPr>
              <a:t>Certification &amp; Inspection Group </a:t>
            </a:r>
            <a:r>
              <a:rPr lang="en-US" altLang="zh-CN" sz="2400" dirty="0" smtClean="0">
                <a:ea typeface="+mn-ea"/>
                <a:cs typeface="Arial Unicode MS" pitchFamily="34" charset="-122"/>
              </a:rPr>
              <a:t>Company (CCIC</a:t>
            </a:r>
            <a:r>
              <a:rPr lang="en-US" altLang="zh-CN" sz="2400" dirty="0">
                <a:ea typeface="+mn-ea"/>
                <a:cs typeface="Arial Unicode MS" pitchFamily="34" charset="-122"/>
              </a:rPr>
              <a:t>)</a:t>
            </a:r>
            <a:r>
              <a:rPr lang="en-US" altLang="zh-CN" sz="2400" dirty="0" smtClean="0">
                <a:ea typeface="+mn-ea"/>
                <a:cs typeface="Arial Unicode MS" pitchFamily="34" charset="-122"/>
              </a:rPr>
              <a:t/>
            </a:r>
            <a:br>
              <a:rPr lang="en-US" altLang="zh-CN" sz="2400" dirty="0" smtClean="0">
                <a:ea typeface="+mn-ea"/>
                <a:cs typeface="Arial Unicode MS" pitchFamily="34" charset="-122"/>
              </a:rPr>
            </a:br>
            <a:r>
              <a:rPr lang="en-US" altLang="zh-CN" sz="2400" dirty="0">
                <a:ea typeface="+mn-ea"/>
                <a:cs typeface="Arial Unicode MS" pitchFamily="34" charset="-122"/>
              </a:rPr>
              <a:t>4. CCIC </a:t>
            </a:r>
            <a:r>
              <a:rPr lang="en-US" altLang="zh-CN" sz="2400" dirty="0">
                <a:ea typeface="+mn-ea"/>
                <a:cs typeface="Arial Unicode MS" pitchFamily="34" charset="-122"/>
              </a:rPr>
              <a:t>East Europe Co. Ltd/</a:t>
            </a:r>
            <a:r>
              <a:rPr lang="hu-HU" altLang="zh-CN" sz="2400" dirty="0">
                <a:ea typeface="+mn-ea"/>
                <a:cs typeface="Arial Unicode MS" pitchFamily="34" charset="-122"/>
              </a:rPr>
              <a:t>CCIC Kelet-Európai KFT</a:t>
            </a:r>
            <a:r>
              <a:rPr lang="en-US" altLang="zh-CN" sz="2400" dirty="0">
                <a:ea typeface="+mn-ea"/>
                <a:cs typeface="Arial Unicode MS" pitchFamily="34" charset="-122"/>
              </a:rPr>
              <a:t/>
            </a:r>
            <a:br>
              <a:rPr lang="en-US" altLang="zh-CN" sz="2400" dirty="0">
                <a:ea typeface="+mn-ea"/>
                <a:cs typeface="Arial Unicode MS" pitchFamily="34" charset="-122"/>
              </a:rPr>
            </a:br>
            <a:r>
              <a:rPr lang="en-US" altLang="zh-CN" sz="2400" dirty="0" smtClean="0">
                <a:ea typeface="+mn-ea"/>
                <a:cs typeface="Arial Unicode MS" pitchFamily="34" charset="-122"/>
              </a:rPr>
              <a:t>5</a:t>
            </a:r>
            <a:r>
              <a:rPr lang="en-US" altLang="zh-CN" sz="2400" dirty="0" smtClean="0">
                <a:ea typeface="+mn-ea"/>
                <a:cs typeface="Arial Unicode MS" pitchFamily="34" charset="-122"/>
              </a:rPr>
              <a:t>. Regulation and administration </a:t>
            </a:r>
            <a:r>
              <a:rPr lang="en-US" altLang="zh-CN" sz="2400" dirty="0" smtClean="0"/>
              <a:t>on import food</a:t>
            </a:r>
            <a:r>
              <a:rPr lang="en-US" altLang="zh-CN" sz="2400" dirty="0" smtClean="0">
                <a:ea typeface="+mn-ea"/>
                <a:cs typeface="Arial Unicode MS" pitchFamily="34" charset="-122"/>
              </a:rPr>
              <a:t/>
            </a:r>
            <a:br>
              <a:rPr lang="en-US" altLang="zh-CN" sz="2400" dirty="0" smtClean="0">
                <a:ea typeface="+mn-ea"/>
                <a:cs typeface="Arial Unicode MS" pitchFamily="34" charset="-122"/>
              </a:rPr>
            </a:br>
            <a:r>
              <a:rPr lang="en-US" altLang="zh-CN" sz="2400" dirty="0" smtClean="0">
                <a:ea typeface="+mn-ea"/>
                <a:cs typeface="Arial Unicode MS" pitchFamily="34" charset="-122"/>
              </a:rPr>
              <a:t>6. Steps and procedures</a:t>
            </a:r>
            <a:br>
              <a:rPr lang="en-US" altLang="zh-CN" sz="2400" dirty="0" smtClean="0">
                <a:ea typeface="+mn-ea"/>
                <a:cs typeface="Arial Unicode MS" pitchFamily="34" charset="-122"/>
              </a:rPr>
            </a:br>
            <a:r>
              <a:rPr lang="en-US" altLang="zh-CN" sz="2400" dirty="0" smtClean="0">
                <a:ea typeface="+mn-ea"/>
                <a:cs typeface="Arial Unicode MS" pitchFamily="34" charset="-122"/>
              </a:rPr>
              <a:t>7. What </a:t>
            </a:r>
            <a:r>
              <a:rPr lang="en-US" altLang="zh-CN" sz="2400" dirty="0" smtClean="0">
                <a:ea typeface="+mn-ea"/>
                <a:cs typeface="Arial Unicode MS" pitchFamily="34" charset="-122"/>
              </a:rPr>
              <a:t>can we do for you?</a:t>
            </a:r>
            <a:endParaRPr lang="zh-CN" altLang="en-US" sz="2400" dirty="0">
              <a:ea typeface="+mn-ea"/>
              <a:cs typeface="Arial Unicode MS" pitchFamily="34" charset="-122"/>
            </a:endParaRPr>
          </a:p>
        </p:txBody>
      </p:sp>
      <p:sp>
        <p:nvSpPr>
          <p:cNvPr id="3" name="标题 1"/>
          <p:cNvSpPr txBox="1">
            <a:spLocks/>
          </p:cNvSpPr>
          <p:nvPr/>
        </p:nvSpPr>
        <p:spPr>
          <a:xfrm>
            <a:off x="565800" y="332656"/>
            <a:ext cx="8229600" cy="158417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t>Main Contents</a:t>
            </a:r>
            <a:endParaRPr lang="zh-CN" altLang="en-US" sz="4000" dirty="0"/>
          </a:p>
        </p:txBody>
      </p:sp>
    </p:spTree>
    <p:extLst>
      <p:ext uri="{BB962C8B-B14F-4D97-AF65-F5344CB8AC3E}">
        <p14:creationId xmlns:p14="http://schemas.microsoft.com/office/powerpoint/2010/main" val="107446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a:latin typeface="Arial Unicode MS" pitchFamily="34" charset="-122"/>
                <a:ea typeface="Arial Unicode MS" pitchFamily="34" charset="-122"/>
                <a:cs typeface="Arial Unicode MS" pitchFamily="34" charset="-122"/>
              </a:rPr>
              <a:t>Memorandum of </a:t>
            </a:r>
            <a:r>
              <a:rPr lang="en-US" altLang="zh-CN" sz="3200" dirty="0" smtClean="0">
                <a:latin typeface="Arial Unicode MS" pitchFamily="34" charset="-122"/>
                <a:ea typeface="Arial Unicode MS" pitchFamily="34" charset="-122"/>
                <a:cs typeface="Arial Unicode MS" pitchFamily="34" charset="-122"/>
              </a:rPr>
              <a:t>Understanding</a:t>
            </a:r>
            <a:endParaRPr lang="zh-CN" altLang="en-US" sz="3200" dirty="0" smtClean="0"/>
          </a:p>
        </p:txBody>
      </p:sp>
      <p:sp>
        <p:nvSpPr>
          <p:cNvPr id="3" name="内容占位符 2"/>
          <p:cNvSpPr>
            <a:spLocks noGrp="1"/>
          </p:cNvSpPr>
          <p:nvPr>
            <p:ph idx="1"/>
          </p:nvPr>
        </p:nvSpPr>
        <p:spPr>
          <a:xfrm>
            <a:off x="395536" y="1484784"/>
            <a:ext cx="8229600" cy="5040560"/>
          </a:xfrm>
        </p:spPr>
        <p:txBody>
          <a:bodyPr>
            <a:normAutofit/>
          </a:bodyPr>
          <a:lstStyle/>
          <a:p>
            <a:pPr marL="0" indent="0" algn="ctr">
              <a:lnSpc>
                <a:spcPct val="120000"/>
              </a:lnSpc>
              <a:buNone/>
            </a:pPr>
            <a:r>
              <a:rPr lang="en-US" altLang="zh-CN" sz="2400" b="1" dirty="0" smtClean="0">
                <a:latin typeface="Arial Unicode MS" pitchFamily="34" charset="-122"/>
                <a:ea typeface="Arial Unicode MS" pitchFamily="34" charset="-122"/>
                <a:cs typeface="Arial Unicode MS" pitchFamily="34" charset="-122"/>
              </a:rPr>
              <a:t> </a:t>
            </a:r>
            <a:r>
              <a:rPr lang="en-US" altLang="zh-CN" sz="2400" dirty="0" smtClean="0"/>
              <a:t>Memorandum </a:t>
            </a:r>
            <a:r>
              <a:rPr lang="en-US" altLang="zh-CN" sz="2400" dirty="0"/>
              <a:t>of </a:t>
            </a:r>
            <a:r>
              <a:rPr lang="en-US" altLang="zh-CN" sz="2400" dirty="0" smtClean="0"/>
              <a:t>Understanding</a:t>
            </a:r>
            <a:endParaRPr lang="en-US" altLang="zh-CN" sz="2400" dirty="0"/>
          </a:p>
          <a:p>
            <a:pPr indent="0" algn="ctr">
              <a:lnSpc>
                <a:spcPct val="120000"/>
              </a:lnSpc>
              <a:buNone/>
            </a:pPr>
            <a:r>
              <a:rPr lang="en-US" altLang="zh-CN" sz="2400" dirty="0" smtClean="0"/>
              <a:t>between </a:t>
            </a:r>
            <a:r>
              <a:rPr lang="en-US" altLang="zh-CN" sz="2400" b="1" dirty="0" smtClean="0"/>
              <a:t>AQSIQ </a:t>
            </a:r>
            <a:r>
              <a:rPr lang="en-US" altLang="zh-CN" sz="2400" b="1" dirty="0"/>
              <a:t>/</a:t>
            </a:r>
            <a:r>
              <a:rPr lang="en-US" altLang="zh-CN" sz="2400" b="1" dirty="0" smtClean="0"/>
              <a:t>CNCA</a:t>
            </a:r>
            <a:r>
              <a:rPr lang="en-US" altLang="zh-CN" sz="2400" dirty="0" smtClean="0"/>
              <a:t> and </a:t>
            </a:r>
            <a:r>
              <a:rPr lang="en-US" altLang="zh-CN" sz="2400" b="1" dirty="0" smtClean="0"/>
              <a:t>the Prime Minister’s Office</a:t>
            </a:r>
            <a:r>
              <a:rPr lang="en-US" altLang="zh-CN" sz="2400" dirty="0" smtClean="0"/>
              <a:t>, Secretariat </a:t>
            </a:r>
            <a:r>
              <a:rPr lang="en-US" altLang="zh-CN" sz="2400" dirty="0"/>
              <a:t>of the Government Commissioner for the Coordination of Hungarian-Chinese Bilateral </a:t>
            </a:r>
            <a:r>
              <a:rPr lang="en-US" altLang="zh-CN" sz="2400" dirty="0" smtClean="0"/>
              <a:t>Relations</a:t>
            </a:r>
          </a:p>
          <a:p>
            <a:pPr indent="0" algn="ctr">
              <a:lnSpc>
                <a:spcPct val="120000"/>
              </a:lnSpc>
              <a:buNone/>
            </a:pPr>
            <a:r>
              <a:rPr lang="en-US" altLang="zh-CN" sz="2400" b="1" dirty="0" smtClean="0"/>
              <a:t>regarding the establishment of a local branch office of CCIC in Hungary</a:t>
            </a:r>
          </a:p>
          <a:p>
            <a:pPr indent="0">
              <a:lnSpc>
                <a:spcPct val="120000"/>
              </a:lnSpc>
              <a:buNone/>
            </a:pPr>
            <a:r>
              <a:rPr lang="en-US" altLang="zh-CN" sz="2400" dirty="0" smtClean="0"/>
              <a:t>was signed on </a:t>
            </a:r>
            <a:r>
              <a:rPr lang="en-US" altLang="zh-CN" sz="2400" dirty="0"/>
              <a:t>November 13</a:t>
            </a:r>
            <a:r>
              <a:rPr lang="en-US" altLang="zh-CN" sz="2400" baseline="30000" dirty="0"/>
              <a:t>th</a:t>
            </a:r>
            <a:r>
              <a:rPr lang="en-US" altLang="zh-CN" sz="2400" dirty="0"/>
              <a:t>, </a:t>
            </a:r>
            <a:r>
              <a:rPr lang="en-US" altLang="zh-CN" sz="2400" dirty="0" smtClean="0"/>
              <a:t>2013 by Mr. </a:t>
            </a:r>
            <a:r>
              <a:rPr lang="en-US" altLang="zh-CN" sz="2400" dirty="0" err="1" smtClean="0"/>
              <a:t>Péter</a:t>
            </a:r>
            <a:r>
              <a:rPr lang="en-US" altLang="zh-CN" sz="2400" dirty="0" smtClean="0"/>
              <a:t> </a:t>
            </a:r>
            <a:r>
              <a:rPr lang="en-US" altLang="zh-CN" sz="2400" dirty="0" err="1"/>
              <a:t>Szijjártó</a:t>
            </a:r>
            <a:r>
              <a:rPr lang="en-US" altLang="zh-CN" sz="2400" dirty="0"/>
              <a:t> </a:t>
            </a:r>
            <a:r>
              <a:rPr lang="en-US" altLang="zh-CN" sz="2400" dirty="0" smtClean="0"/>
              <a:t>, State </a:t>
            </a:r>
            <a:r>
              <a:rPr lang="en-US" altLang="zh-CN" sz="2400" dirty="0"/>
              <a:t>Secretary for External Economic Relations and Foreign </a:t>
            </a:r>
            <a:r>
              <a:rPr lang="en-US" altLang="zh-CN" sz="2400" dirty="0" smtClean="0"/>
              <a:t>Affairs and Mr. Sun </a:t>
            </a:r>
            <a:r>
              <a:rPr lang="en-US" altLang="zh-CN" sz="2400" dirty="0" err="1" smtClean="0"/>
              <a:t>Dawei</a:t>
            </a:r>
            <a:r>
              <a:rPr lang="en-US" altLang="zh-CN" sz="2400" dirty="0" smtClean="0"/>
              <a:t>, Deputy Minister of AQSIQ.</a:t>
            </a:r>
          </a:p>
          <a:p>
            <a:pPr indent="0">
              <a:lnSpc>
                <a:spcPct val="120000"/>
              </a:lnSpc>
              <a:buNone/>
            </a:pPr>
            <a:endParaRPr lang="en-US" altLang="zh-CN" sz="2400" dirty="0" smtClean="0"/>
          </a:p>
          <a:p>
            <a:pPr indent="0">
              <a:lnSpc>
                <a:spcPct val="120000"/>
              </a:lnSpc>
              <a:buNone/>
            </a:pPr>
            <a:endParaRPr lang="en-US" altLang="zh-CN" sz="2400" dirty="0"/>
          </a:p>
        </p:txBody>
      </p:sp>
    </p:spTree>
    <p:extLst>
      <p:ext uri="{BB962C8B-B14F-4D97-AF65-F5344CB8AC3E}">
        <p14:creationId xmlns:p14="http://schemas.microsoft.com/office/powerpoint/2010/main" val="3442421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PhotoHungary\工作照片\DSC_0830备忘录.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 y="116632"/>
            <a:ext cx="4566155" cy="30243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PhotoHungary\20140108使馆考察\照片 15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5488" y="3625732"/>
            <a:ext cx="4608512" cy="30723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PhotoHungary\20140307牛肉协议\IMG_20140307_09313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284984"/>
            <a:ext cx="4583712" cy="343778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PhotoHungary\Szarvas\20140605SzarvasVisit\20140605_16462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070" y="713065"/>
            <a:ext cx="4608512"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345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en-US" altLang="zh-CN" sz="2800" dirty="0" smtClean="0">
                <a:latin typeface="Arial Unicode MS" pitchFamily="34" charset="-122"/>
                <a:ea typeface="Arial Unicode MS" pitchFamily="34" charset="-122"/>
                <a:cs typeface="Arial Unicode MS" pitchFamily="34" charset="-122"/>
              </a:rPr>
              <a:t>AQSIQ and CNCA</a:t>
            </a:r>
            <a:endParaRPr lang="zh-CN" altLang="en-US" sz="2800" dirty="0">
              <a:latin typeface="+mn-lt"/>
              <a:cs typeface="Arial Unicode MS" pitchFamily="34" charset="-122"/>
            </a:endParaRPr>
          </a:p>
        </p:txBody>
      </p:sp>
      <p:sp>
        <p:nvSpPr>
          <p:cNvPr id="3" name="内容占位符 2"/>
          <p:cNvSpPr>
            <a:spLocks noGrp="1"/>
          </p:cNvSpPr>
          <p:nvPr>
            <p:ph idx="1"/>
          </p:nvPr>
        </p:nvSpPr>
        <p:spPr>
          <a:xfrm>
            <a:off x="467544" y="1556792"/>
            <a:ext cx="8229600" cy="4853136"/>
          </a:xfrm>
        </p:spPr>
        <p:txBody>
          <a:bodyPr>
            <a:normAutofit fontScale="85000" lnSpcReduction="20000"/>
          </a:bodyPr>
          <a:lstStyle/>
          <a:p>
            <a:pPr marL="708025">
              <a:buFont typeface="Wingdings" pitchFamily="2" charset="2"/>
              <a:buChar char="l"/>
            </a:pPr>
            <a:r>
              <a:rPr lang="en-US" altLang="zh-CN" sz="2600" dirty="0" smtClean="0">
                <a:ea typeface="Arial Unicode MS" pitchFamily="34" charset="-122"/>
                <a:cs typeface="Arial Unicode MS" pitchFamily="34" charset="-122"/>
              </a:rPr>
              <a:t>General </a:t>
            </a:r>
            <a:r>
              <a:rPr lang="en-US" altLang="zh-CN" sz="2600" dirty="0">
                <a:ea typeface="Arial Unicode MS" pitchFamily="34" charset="-122"/>
                <a:cs typeface="Arial Unicode MS" pitchFamily="34" charset="-122"/>
              </a:rPr>
              <a:t>Administration of Quality  Supervision, Inspection and Quarantine of the People’s Republic of China </a:t>
            </a:r>
            <a:r>
              <a:rPr lang="en-US" altLang="zh-CN" sz="2600" dirty="0" smtClean="0">
                <a:ea typeface="Arial Unicode MS" pitchFamily="34" charset="-122"/>
                <a:cs typeface="Arial Unicode MS" pitchFamily="34" charset="-122"/>
              </a:rPr>
              <a:t>(AQSIQ) is a law enforcement Ministry </a:t>
            </a:r>
            <a:r>
              <a:rPr lang="en-US" altLang="zh-CN" sz="2600" dirty="0">
                <a:ea typeface="Arial Unicode MS" pitchFamily="34" charset="-122"/>
                <a:cs typeface="Arial Unicode MS" pitchFamily="34" charset="-122"/>
              </a:rPr>
              <a:t>in charge </a:t>
            </a:r>
            <a:r>
              <a:rPr lang="en-US" altLang="zh-CN" sz="2600" dirty="0" smtClean="0">
                <a:ea typeface="Arial Unicode MS" pitchFamily="34" charset="-122"/>
                <a:cs typeface="Arial Unicode MS" pitchFamily="34" charset="-122"/>
              </a:rPr>
              <a:t>of:</a:t>
            </a:r>
          </a:p>
          <a:p>
            <a:pPr marL="708025">
              <a:buFont typeface="Wingdings" pitchFamily="2" charset="2"/>
              <a:buChar char="Ø"/>
            </a:pPr>
            <a:r>
              <a:rPr lang="en-US" altLang="zh-CN" sz="2600" dirty="0" smtClean="0">
                <a:ea typeface="Arial Unicode MS" pitchFamily="34" charset="-122"/>
                <a:cs typeface="Arial Unicode MS" pitchFamily="34" charset="-122"/>
              </a:rPr>
              <a:t>Quality supervision</a:t>
            </a:r>
          </a:p>
          <a:p>
            <a:pPr marL="708025">
              <a:buFont typeface="Wingdings" pitchFamily="2" charset="2"/>
              <a:buChar char="Ø"/>
            </a:pPr>
            <a:r>
              <a:rPr lang="en-US" altLang="zh-CN" sz="2600" dirty="0" smtClean="0">
                <a:ea typeface="Arial Unicode MS" pitchFamily="34" charset="-122"/>
                <a:cs typeface="Arial Unicode MS" pitchFamily="34" charset="-122"/>
              </a:rPr>
              <a:t>Metrology</a:t>
            </a:r>
          </a:p>
          <a:p>
            <a:pPr marL="708025">
              <a:buFont typeface="Wingdings" pitchFamily="2" charset="2"/>
              <a:buChar char="Ø"/>
            </a:pPr>
            <a:r>
              <a:rPr lang="en-US" altLang="zh-CN" sz="2600" dirty="0" smtClean="0">
                <a:ea typeface="Arial Unicode MS" pitchFamily="34" charset="-122"/>
                <a:cs typeface="Arial Unicode MS" pitchFamily="34" charset="-122"/>
              </a:rPr>
              <a:t>Import and export commodity inspection</a:t>
            </a:r>
          </a:p>
          <a:p>
            <a:pPr marL="708025">
              <a:buFont typeface="Wingdings" pitchFamily="2" charset="2"/>
              <a:buChar char="Ø"/>
            </a:pPr>
            <a:r>
              <a:rPr lang="en-US" altLang="zh-CN" sz="2600" dirty="0" smtClean="0">
                <a:ea typeface="Arial Unicode MS" pitchFamily="34" charset="-122"/>
                <a:cs typeface="Arial Unicode MS" pitchFamily="34" charset="-122"/>
              </a:rPr>
              <a:t>Animal </a:t>
            </a:r>
            <a:r>
              <a:rPr lang="en-US" altLang="zh-CN" sz="2600" dirty="0">
                <a:ea typeface="Arial Unicode MS" pitchFamily="34" charset="-122"/>
                <a:cs typeface="Arial Unicode MS" pitchFamily="34" charset="-122"/>
              </a:rPr>
              <a:t>and plant </a:t>
            </a:r>
            <a:r>
              <a:rPr lang="en-US" altLang="zh-CN" sz="2600" dirty="0" smtClean="0">
                <a:ea typeface="Arial Unicode MS" pitchFamily="34" charset="-122"/>
                <a:cs typeface="Arial Unicode MS" pitchFamily="34" charset="-122"/>
              </a:rPr>
              <a:t>quarantine</a:t>
            </a:r>
          </a:p>
          <a:p>
            <a:pPr marL="708025">
              <a:buFont typeface="Wingdings" pitchFamily="2" charset="2"/>
              <a:buChar char="Ø"/>
            </a:pPr>
            <a:r>
              <a:rPr lang="en-US" altLang="zh-CN" sz="2600" dirty="0">
                <a:ea typeface="Arial Unicode MS" pitchFamily="34" charset="-122"/>
                <a:cs typeface="Arial Unicode MS" pitchFamily="34" charset="-122"/>
              </a:rPr>
              <a:t>Health quarantine</a:t>
            </a:r>
          </a:p>
          <a:p>
            <a:pPr marL="708025">
              <a:buFont typeface="Wingdings" pitchFamily="2" charset="2"/>
              <a:buChar char="Ø"/>
            </a:pPr>
            <a:r>
              <a:rPr lang="en-US" altLang="zh-CN" sz="2600" dirty="0" smtClean="0">
                <a:ea typeface="Arial Unicode MS" pitchFamily="34" charset="-122"/>
                <a:cs typeface="Arial Unicode MS" pitchFamily="34" charset="-122"/>
              </a:rPr>
              <a:t>Certification and accreditation</a:t>
            </a:r>
          </a:p>
          <a:p>
            <a:pPr marL="708025">
              <a:buFont typeface="Wingdings" pitchFamily="2" charset="2"/>
              <a:buChar char="Ø"/>
            </a:pPr>
            <a:r>
              <a:rPr lang="en-US" altLang="zh-CN" sz="2600" dirty="0" smtClean="0">
                <a:ea typeface="Arial Unicode MS" pitchFamily="34" charset="-122"/>
                <a:cs typeface="Arial Unicode MS" pitchFamily="34" charset="-122"/>
              </a:rPr>
              <a:t>Standardization</a:t>
            </a:r>
          </a:p>
          <a:p>
            <a:pPr marL="822325" indent="-457200">
              <a:buFont typeface="Wingdings" panose="05000000000000000000" pitchFamily="2" charset="2"/>
              <a:buChar char="l"/>
            </a:pPr>
            <a:r>
              <a:rPr lang="en-US" altLang="zh-CN" sz="2600" dirty="0">
                <a:ea typeface="Arial Unicode MS" pitchFamily="34" charset="-122"/>
                <a:cs typeface="Arial Unicode MS" pitchFamily="34" charset="-122"/>
              </a:rPr>
              <a:t>Certification and Accreditation Administration of the People's Republic of </a:t>
            </a:r>
            <a:r>
              <a:rPr lang="en-US" altLang="zh-CN" sz="2600" dirty="0" smtClean="0">
                <a:ea typeface="Arial Unicode MS" pitchFamily="34" charset="-122"/>
                <a:cs typeface="Arial Unicode MS" pitchFamily="34" charset="-122"/>
              </a:rPr>
              <a:t>China </a:t>
            </a:r>
            <a:r>
              <a:rPr lang="en-US" altLang="zh-CN" sz="2600" dirty="0">
                <a:ea typeface="Arial Unicode MS" pitchFamily="34" charset="-122"/>
                <a:cs typeface="Arial Unicode MS" pitchFamily="34" charset="-122"/>
              </a:rPr>
              <a:t>(CNCA</a:t>
            </a:r>
            <a:r>
              <a:rPr lang="en-US" altLang="zh-CN" sz="2600" dirty="0" smtClean="0">
                <a:ea typeface="Arial Unicode MS" pitchFamily="34" charset="-122"/>
                <a:cs typeface="Arial Unicode MS" pitchFamily="34" charset="-122"/>
              </a:rPr>
              <a:t>)</a:t>
            </a:r>
          </a:p>
          <a:p>
            <a:pPr marL="822325" indent="-457200">
              <a:buFont typeface="Wingdings" panose="05000000000000000000" pitchFamily="2" charset="2"/>
              <a:buChar char="Ø"/>
            </a:pPr>
            <a:r>
              <a:rPr lang="en-US" altLang="zh-CN" sz="2600" dirty="0" smtClean="0">
                <a:ea typeface="Arial Unicode MS" pitchFamily="34" charset="-122"/>
                <a:cs typeface="Arial Unicode MS" pitchFamily="34" charset="-122"/>
              </a:rPr>
              <a:t>Under AQSIQ</a:t>
            </a:r>
          </a:p>
          <a:p>
            <a:pPr marL="822325" indent="-457200">
              <a:buFont typeface="Wingdings" panose="05000000000000000000" pitchFamily="2" charset="2"/>
              <a:buChar char="Ø"/>
            </a:pPr>
            <a:r>
              <a:rPr lang="en-US" altLang="zh-CN" sz="2600" dirty="0" smtClean="0">
                <a:ea typeface="Arial Unicode MS" pitchFamily="34" charset="-122"/>
                <a:cs typeface="Arial Unicode MS" pitchFamily="34" charset="-122"/>
              </a:rPr>
              <a:t>Factory inspection and permission of food plants</a:t>
            </a:r>
          </a:p>
        </p:txBody>
      </p:sp>
    </p:spTree>
    <p:extLst>
      <p:ext uri="{BB962C8B-B14F-4D97-AF65-F5344CB8AC3E}">
        <p14:creationId xmlns:p14="http://schemas.microsoft.com/office/powerpoint/2010/main" val="432701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en-US" altLang="zh-CN" sz="3200" dirty="0" smtClean="0">
                <a:latin typeface="+mn-lt"/>
                <a:ea typeface="+mn-ea"/>
              </a:rPr>
              <a:t>CCIC</a:t>
            </a:r>
            <a:endParaRPr lang="zh-CN" altLang="en-US" sz="3200" dirty="0">
              <a:latin typeface="+mn-lt"/>
              <a:ea typeface="+mn-ea"/>
            </a:endParaRPr>
          </a:p>
        </p:txBody>
      </p:sp>
      <p:sp>
        <p:nvSpPr>
          <p:cNvPr id="3" name="内容占位符 2"/>
          <p:cNvSpPr>
            <a:spLocks noGrp="1"/>
          </p:cNvSpPr>
          <p:nvPr>
            <p:ph idx="1"/>
          </p:nvPr>
        </p:nvSpPr>
        <p:spPr/>
        <p:txBody>
          <a:bodyPr>
            <a:normAutofit/>
          </a:bodyPr>
          <a:lstStyle/>
          <a:p>
            <a:pPr marL="708025">
              <a:buFont typeface="Wingdings" panose="05000000000000000000" pitchFamily="2" charset="2"/>
              <a:buChar char="l"/>
            </a:pPr>
            <a:r>
              <a:rPr lang="en-US" altLang="zh-CN" sz="2400" dirty="0" smtClean="0">
                <a:ea typeface="Arial Unicode MS" pitchFamily="34" charset="-122"/>
                <a:cs typeface="Arial Unicode MS" pitchFamily="34" charset="-122"/>
              </a:rPr>
              <a:t>China </a:t>
            </a:r>
            <a:r>
              <a:rPr lang="en-US" altLang="zh-CN" sz="2400" dirty="0">
                <a:ea typeface="Arial Unicode MS" pitchFamily="34" charset="-122"/>
                <a:cs typeface="Arial Unicode MS" pitchFamily="34" charset="-122"/>
              </a:rPr>
              <a:t>Certification &amp; Inspection Group </a:t>
            </a:r>
            <a:r>
              <a:rPr lang="en-US" altLang="zh-CN" sz="2400" dirty="0" smtClean="0">
                <a:ea typeface="Arial Unicode MS" pitchFamily="34" charset="-122"/>
                <a:cs typeface="Arial Unicode MS" pitchFamily="34" charset="-122"/>
              </a:rPr>
              <a:t>Company (CCIC</a:t>
            </a:r>
            <a:r>
              <a:rPr lang="en-US" altLang="zh-CN" sz="2400" dirty="0">
                <a:ea typeface="Arial Unicode MS" pitchFamily="34" charset="-122"/>
                <a:cs typeface="Arial Unicode MS" pitchFamily="34" charset="-122"/>
              </a:rPr>
              <a:t>) is </a:t>
            </a:r>
            <a:r>
              <a:rPr lang="en-US" altLang="zh-CN" sz="2400" dirty="0" smtClean="0">
                <a:ea typeface="Arial Unicode MS" pitchFamily="34" charset="-122"/>
                <a:cs typeface="Arial Unicode MS" pitchFamily="34" charset="-122"/>
              </a:rPr>
              <a:t>a certification </a:t>
            </a:r>
            <a:r>
              <a:rPr lang="en-US" altLang="zh-CN" sz="2400" dirty="0">
                <a:ea typeface="Arial Unicode MS" pitchFamily="34" charset="-122"/>
                <a:cs typeface="Arial Unicode MS" pitchFamily="34" charset="-122"/>
              </a:rPr>
              <a:t>and inspection </a:t>
            </a:r>
            <a:r>
              <a:rPr lang="en-US" altLang="zh-CN" sz="2400" dirty="0" smtClean="0">
                <a:ea typeface="Arial Unicode MS" pitchFamily="34" charset="-122"/>
                <a:cs typeface="Arial Unicode MS" pitchFamily="34" charset="-122"/>
              </a:rPr>
              <a:t>body </a:t>
            </a:r>
            <a:r>
              <a:rPr lang="en-US" altLang="zh-CN" sz="2400" dirty="0">
                <a:ea typeface="Arial Unicode MS" pitchFamily="34" charset="-122"/>
                <a:cs typeface="Arial Unicode MS" pitchFamily="34" charset="-122"/>
              </a:rPr>
              <a:t>dedicated to providing inspection, certification and testing </a:t>
            </a:r>
            <a:r>
              <a:rPr lang="en-US" altLang="zh-CN" sz="2400" dirty="0" smtClean="0">
                <a:ea typeface="Arial Unicode MS" pitchFamily="34" charset="-122"/>
                <a:cs typeface="Arial Unicode MS" pitchFamily="34" charset="-122"/>
              </a:rPr>
              <a:t>services </a:t>
            </a:r>
            <a:r>
              <a:rPr lang="en-US" altLang="zh-CN" sz="2400" dirty="0">
                <a:ea typeface="Arial Unicode MS" pitchFamily="34" charset="-122"/>
                <a:cs typeface="Arial Unicode MS" pitchFamily="34" charset="-122"/>
              </a:rPr>
              <a:t>under authorization and accreditation </a:t>
            </a:r>
            <a:r>
              <a:rPr lang="en-US" altLang="zh-CN" sz="2400" dirty="0" smtClean="0">
                <a:ea typeface="Arial Unicode MS" pitchFamily="34" charset="-122"/>
                <a:cs typeface="Arial Unicode MS" pitchFamily="34" charset="-122"/>
              </a:rPr>
              <a:t>from AQSIQ and CNCA </a:t>
            </a:r>
          </a:p>
          <a:p>
            <a:pPr marL="708025">
              <a:buFont typeface="Wingdings" panose="05000000000000000000" pitchFamily="2" charset="2"/>
              <a:buChar char="l"/>
            </a:pPr>
            <a:r>
              <a:rPr lang="en-US" altLang="zh-CN" sz="2400" dirty="0" smtClean="0">
                <a:ea typeface="Arial Unicode MS" pitchFamily="34" charset="-122"/>
                <a:cs typeface="Arial Unicode MS" pitchFamily="34" charset="-122"/>
              </a:rPr>
              <a:t>We </a:t>
            </a:r>
            <a:r>
              <a:rPr lang="en-US" altLang="zh-CN" sz="2400" dirty="0">
                <a:ea typeface="Arial Unicode MS" pitchFamily="34" charset="-122"/>
                <a:cs typeface="Arial Unicode MS" pitchFamily="34" charset="-122"/>
              </a:rPr>
              <a:t>certify and verify </a:t>
            </a:r>
            <a:r>
              <a:rPr lang="en-US" altLang="zh-CN" sz="2400" dirty="0" smtClean="0">
                <a:ea typeface="Arial Unicode MS" pitchFamily="34" charset="-122"/>
                <a:cs typeface="Arial Unicode MS" pitchFamily="34" charset="-122"/>
              </a:rPr>
              <a:t>for compliance</a:t>
            </a:r>
            <a:r>
              <a:rPr lang="en-US" altLang="zh-CN" sz="2400" dirty="0">
                <a:ea typeface="Arial Unicode MS" pitchFamily="34" charset="-122"/>
                <a:cs typeface="Arial Unicode MS" pitchFamily="34" charset="-122"/>
              </a:rPr>
              <a:t>! </a:t>
            </a:r>
            <a:endParaRPr lang="en-US" altLang="zh-CN" sz="2400" dirty="0" smtClean="0">
              <a:ea typeface="Arial Unicode MS" pitchFamily="34" charset="-122"/>
              <a:cs typeface="Arial Unicode MS" pitchFamily="34" charset="-122"/>
            </a:endParaRPr>
          </a:p>
          <a:p>
            <a:pPr marL="708025">
              <a:buFont typeface="Wingdings" panose="05000000000000000000" pitchFamily="2" charset="2"/>
              <a:buChar char="Ø"/>
            </a:pPr>
            <a:r>
              <a:rPr lang="en-US" altLang="zh-CN" sz="2400" dirty="0">
                <a:ea typeface="Arial Unicode MS" pitchFamily="34" charset="-122"/>
                <a:cs typeface="Arial Unicode MS" pitchFamily="34" charset="-122"/>
              </a:rPr>
              <a:t>Comprehensive service provider for international clients in the fields of quality, safety, health and </a:t>
            </a:r>
            <a:r>
              <a:rPr lang="en-US" altLang="zh-CN" sz="2400" dirty="0" smtClean="0">
                <a:ea typeface="Arial Unicode MS" pitchFamily="34" charset="-122"/>
                <a:cs typeface="Arial Unicode MS" pitchFamily="34" charset="-122"/>
              </a:rPr>
              <a:t>environment.</a:t>
            </a:r>
            <a:endParaRPr lang="en-US" altLang="zh-CN" sz="2400" dirty="0">
              <a:ea typeface="Arial Unicode MS" pitchFamily="34" charset="-122"/>
              <a:cs typeface="Arial Unicode MS" pitchFamily="34" charset="-122"/>
            </a:endParaRPr>
          </a:p>
          <a:p>
            <a:pPr marL="708025">
              <a:buFont typeface="Wingdings" panose="05000000000000000000" pitchFamily="2" charset="2"/>
              <a:buChar char="Ø"/>
            </a:pPr>
            <a:r>
              <a:rPr lang="en-US" altLang="zh-CN" sz="2400" dirty="0">
                <a:ea typeface="Arial Unicode MS" pitchFamily="34" charset="-122"/>
                <a:cs typeface="Arial Unicode MS" pitchFamily="34" charset="-122"/>
              </a:rPr>
              <a:t> Ongoing efforts to provide clients with impartial, </a:t>
            </a:r>
            <a:r>
              <a:rPr lang="en-US" altLang="zh-CN" sz="2400" dirty="0" smtClean="0">
                <a:ea typeface="Arial Unicode MS" pitchFamily="34" charset="-122"/>
                <a:cs typeface="Arial Unicode MS" pitchFamily="34" charset="-122"/>
              </a:rPr>
              <a:t>efficient, </a:t>
            </a:r>
            <a:r>
              <a:rPr lang="en-US" altLang="zh-CN" sz="2400" dirty="0">
                <a:ea typeface="Arial Unicode MS" pitchFamily="34" charset="-122"/>
                <a:cs typeface="Arial Unicode MS" pitchFamily="34" charset="-122"/>
              </a:rPr>
              <a:t>reliable, standardized and localized </a:t>
            </a:r>
            <a:r>
              <a:rPr lang="en-US" altLang="zh-CN" sz="2400" dirty="0" smtClean="0">
                <a:ea typeface="Arial Unicode MS" pitchFamily="34" charset="-122"/>
                <a:cs typeface="Arial Unicode MS" pitchFamily="34" charset="-122"/>
              </a:rPr>
              <a:t>services.</a:t>
            </a:r>
            <a:endParaRPr lang="en-US" altLang="zh-CN" sz="2400" dirty="0">
              <a:latin typeface="Arial Unicode MS" pitchFamily="34" charset="-122"/>
              <a:ea typeface="Arial Unicode MS" pitchFamily="34" charset="-122"/>
              <a:cs typeface="Arial Unicode MS" pitchFamily="34" charset="-122"/>
            </a:endParaRPr>
          </a:p>
          <a:p>
            <a:endParaRPr lang="zh-CN" altLang="en-US" dirty="0"/>
          </a:p>
        </p:txBody>
      </p:sp>
      <p:pic>
        <p:nvPicPr>
          <p:cNvPr id="2050" name="Picture 2" descr="D:\CCIC\routine\cci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4941168"/>
            <a:ext cx="1547664" cy="15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257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smtClean="0"/>
              <a:t>CCIC </a:t>
            </a:r>
            <a:r>
              <a:rPr lang="en-US" altLang="zh-CN" sz="3200" dirty="0"/>
              <a:t>East Europe Co. </a:t>
            </a:r>
            <a:r>
              <a:rPr lang="en-US" altLang="zh-CN" sz="3200" dirty="0" smtClean="0"/>
              <a:t>Ltd</a:t>
            </a:r>
            <a:r>
              <a:rPr lang="en-US" altLang="zh-CN" sz="3200" dirty="0"/>
              <a:t>/</a:t>
            </a:r>
            <a:r>
              <a:rPr lang="hu-HU" altLang="zh-CN" sz="3200" dirty="0" smtClean="0"/>
              <a:t>CCIC </a:t>
            </a:r>
            <a:r>
              <a:rPr lang="hu-HU" altLang="zh-CN" sz="3200" dirty="0"/>
              <a:t>Kelet-Európai </a:t>
            </a:r>
            <a:r>
              <a:rPr lang="hu-HU" altLang="zh-CN" sz="3200" dirty="0" smtClean="0"/>
              <a:t>KFT</a:t>
            </a:r>
            <a:endParaRPr lang="zh-CN" altLang="en-US" sz="3200" dirty="0" smtClean="0"/>
          </a:p>
        </p:txBody>
      </p:sp>
      <p:sp>
        <p:nvSpPr>
          <p:cNvPr id="3" name="内容占位符 2"/>
          <p:cNvSpPr>
            <a:spLocks noGrp="1"/>
          </p:cNvSpPr>
          <p:nvPr>
            <p:ph idx="1"/>
          </p:nvPr>
        </p:nvSpPr>
        <p:spPr/>
        <p:txBody>
          <a:bodyPr>
            <a:normAutofit/>
          </a:bodyPr>
          <a:lstStyle/>
          <a:p>
            <a:pPr marL="365125" indent="0">
              <a:buNone/>
            </a:pPr>
            <a:r>
              <a:rPr lang="en-US" altLang="zh-CN" sz="2400" b="1" dirty="0" smtClean="0">
                <a:ea typeface="Arial Unicode MS" pitchFamily="34" charset="-122"/>
                <a:cs typeface="Arial Unicode MS" pitchFamily="34" charset="-122"/>
              </a:rPr>
              <a:t>Establishment  and mission:</a:t>
            </a:r>
          </a:p>
          <a:p>
            <a:pPr marL="708025">
              <a:buFont typeface="Wingdings" pitchFamily="2" charset="2"/>
              <a:buChar char="l"/>
            </a:pPr>
            <a:r>
              <a:rPr lang="en-US" altLang="zh-CN" sz="2400" dirty="0" smtClean="0">
                <a:ea typeface="Arial Unicode MS" pitchFamily="34" charset="-122"/>
                <a:cs typeface="Arial Unicode MS" pitchFamily="34" charset="-122"/>
              </a:rPr>
              <a:t>Established </a:t>
            </a:r>
            <a:r>
              <a:rPr lang="en-US" altLang="zh-CN" sz="2400" dirty="0">
                <a:ea typeface="Arial Unicode MS" pitchFamily="34" charset="-122"/>
                <a:cs typeface="Arial Unicode MS" pitchFamily="34" charset="-122"/>
              </a:rPr>
              <a:t>according to the agreement between the relative government organizations of Hungary and </a:t>
            </a:r>
            <a:r>
              <a:rPr lang="en-US" altLang="zh-CN" sz="2400" dirty="0" smtClean="0">
                <a:ea typeface="Arial Unicode MS" pitchFamily="34" charset="-122"/>
                <a:cs typeface="Arial Unicode MS" pitchFamily="34" charset="-122"/>
              </a:rPr>
              <a:t>China.</a:t>
            </a:r>
          </a:p>
          <a:p>
            <a:pPr marL="708025">
              <a:buFont typeface="Wingdings" pitchFamily="2" charset="2"/>
              <a:buChar char="l"/>
            </a:pPr>
            <a:r>
              <a:rPr lang="en-US" altLang="zh-CN" sz="2400" dirty="0">
                <a:ea typeface="Arial Unicode MS" pitchFamily="34" charset="-122"/>
                <a:cs typeface="Arial Unicode MS" pitchFamily="34" charset="-122"/>
              </a:rPr>
              <a:t>Serve as a liaison office between AQSIQ and </a:t>
            </a:r>
            <a:r>
              <a:rPr lang="en-US" altLang="zh-CN" sz="2400" dirty="0" smtClean="0">
                <a:ea typeface="Arial Unicode MS" pitchFamily="34" charset="-122"/>
                <a:cs typeface="Arial Unicode MS" pitchFamily="34" charset="-122"/>
              </a:rPr>
              <a:t>relative </a:t>
            </a:r>
            <a:r>
              <a:rPr lang="en-US" altLang="zh-CN" sz="2400" dirty="0">
                <a:ea typeface="Arial Unicode MS" pitchFamily="34" charset="-122"/>
                <a:cs typeface="Arial Unicode MS" pitchFamily="34" charset="-122"/>
              </a:rPr>
              <a:t>Hungarian Ministries, such as Rural Development.</a:t>
            </a:r>
          </a:p>
          <a:p>
            <a:pPr marL="708025">
              <a:buFont typeface="Wingdings" pitchFamily="2" charset="2"/>
              <a:buChar char="l"/>
            </a:pPr>
            <a:r>
              <a:rPr lang="en-US" altLang="zh-CN" sz="2400" dirty="0" smtClean="0">
                <a:ea typeface="Arial Unicode MS" pitchFamily="34" charset="-122"/>
                <a:cs typeface="Arial Unicode MS" pitchFamily="34" charset="-122"/>
              </a:rPr>
              <a:t>Focusing </a:t>
            </a:r>
            <a:r>
              <a:rPr lang="en-US" altLang="zh-CN" sz="2400" dirty="0">
                <a:ea typeface="Arial Unicode MS" pitchFamily="34" charset="-122"/>
                <a:cs typeface="Arial Unicode MS" pitchFamily="34" charset="-122"/>
              </a:rPr>
              <a:t>on inspection, </a:t>
            </a:r>
            <a:r>
              <a:rPr lang="en-US" altLang="zh-CN" sz="2400" dirty="0" smtClean="0">
                <a:ea typeface="Arial Unicode MS" pitchFamily="34" charset="-122"/>
                <a:cs typeface="Arial Unicode MS" pitchFamily="34" charset="-122"/>
              </a:rPr>
              <a:t>testing</a:t>
            </a:r>
            <a:r>
              <a:rPr lang="en-US" altLang="zh-CN" sz="2400" dirty="0">
                <a:ea typeface="Arial Unicode MS" pitchFamily="34" charset="-122"/>
                <a:cs typeface="Arial Unicode MS" pitchFamily="34" charset="-122"/>
              </a:rPr>
              <a:t>, </a:t>
            </a:r>
            <a:r>
              <a:rPr lang="en-US" altLang="zh-CN" sz="2400" dirty="0" smtClean="0">
                <a:ea typeface="Arial Unicode MS" pitchFamily="34" charset="-122"/>
                <a:cs typeface="Arial Unicode MS" pitchFamily="34" charset="-122"/>
              </a:rPr>
              <a:t> verification and </a:t>
            </a:r>
            <a:r>
              <a:rPr lang="en-US" altLang="zh-CN" sz="2400" dirty="0">
                <a:ea typeface="Arial Unicode MS" pitchFamily="34" charset="-122"/>
                <a:cs typeface="Arial Unicode MS" pitchFamily="34" charset="-122"/>
              </a:rPr>
              <a:t>certification of import and export products. </a:t>
            </a:r>
            <a:endParaRPr lang="en-US" altLang="zh-CN" sz="2400" dirty="0" smtClean="0">
              <a:ea typeface="Arial Unicode MS" pitchFamily="34" charset="-122"/>
              <a:cs typeface="Arial Unicode MS" pitchFamily="34" charset="-122"/>
            </a:endParaRPr>
          </a:p>
          <a:p>
            <a:pPr marL="708025">
              <a:buFont typeface="Wingdings" pitchFamily="2" charset="2"/>
              <a:buChar char="l"/>
            </a:pPr>
            <a:r>
              <a:rPr lang="en-US" altLang="zh-CN" sz="2400" dirty="0" smtClean="0">
                <a:ea typeface="Arial Unicode MS" pitchFamily="34" charset="-122"/>
                <a:cs typeface="Arial Unicode MS" pitchFamily="34" charset="-122"/>
              </a:rPr>
              <a:t>Help local manufacturers </a:t>
            </a:r>
            <a:r>
              <a:rPr lang="en-US" altLang="zh-CN" sz="2400" dirty="0">
                <a:ea typeface="Arial Unicode MS" pitchFamily="34" charset="-122"/>
                <a:cs typeface="Arial Unicode MS" pitchFamily="34" charset="-122"/>
              </a:rPr>
              <a:t>and </a:t>
            </a:r>
            <a:r>
              <a:rPr lang="en-US" altLang="zh-CN" sz="2400" dirty="0" smtClean="0">
                <a:ea typeface="Arial Unicode MS" pitchFamily="34" charset="-122"/>
                <a:cs typeface="Arial Unicode MS" pitchFamily="34" charset="-122"/>
              </a:rPr>
              <a:t>exporters </a:t>
            </a:r>
            <a:r>
              <a:rPr lang="en-US" altLang="zh-CN" sz="2400" dirty="0">
                <a:ea typeface="Arial Unicode MS" pitchFamily="34" charset="-122"/>
                <a:cs typeface="Arial Unicode MS" pitchFamily="34" charset="-122"/>
              </a:rPr>
              <a:t>meet relative market entrance </a:t>
            </a:r>
            <a:r>
              <a:rPr lang="en-US" altLang="zh-CN" sz="2400" dirty="0" smtClean="0">
                <a:ea typeface="Arial Unicode MS" pitchFamily="34" charset="-122"/>
                <a:cs typeface="Arial Unicode MS" pitchFamily="34" charset="-122"/>
              </a:rPr>
              <a:t>requirements and facilitate </a:t>
            </a:r>
            <a:r>
              <a:rPr lang="en-US" altLang="zh-CN" sz="2400" dirty="0">
                <a:ea typeface="Arial Unicode MS" pitchFamily="34" charset="-122"/>
                <a:cs typeface="Arial Unicode MS" pitchFamily="34" charset="-122"/>
              </a:rPr>
              <a:t>international </a:t>
            </a:r>
            <a:r>
              <a:rPr lang="en-US" altLang="zh-CN" sz="2400" dirty="0" smtClean="0">
                <a:ea typeface="Arial Unicode MS" pitchFamily="34" charset="-122"/>
                <a:cs typeface="Arial Unicode MS" pitchFamily="34" charset="-122"/>
              </a:rPr>
              <a:t>trade.</a:t>
            </a:r>
            <a:endParaRPr lang="zh-CN" altLang="en-US" sz="2400" dirty="0">
              <a:ea typeface="Arial Unicode MS" pitchFamily="34" charset="-122"/>
              <a:cs typeface="Arial Unicode MS" pitchFamily="34" charset="-122"/>
            </a:endParaRPr>
          </a:p>
        </p:txBody>
      </p:sp>
    </p:spTree>
    <p:extLst>
      <p:ext uri="{BB962C8B-B14F-4D97-AF65-F5344CB8AC3E}">
        <p14:creationId xmlns:p14="http://schemas.microsoft.com/office/powerpoint/2010/main" val="62835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smtClean="0"/>
              <a:t>CCIC </a:t>
            </a:r>
            <a:r>
              <a:rPr lang="en-US" altLang="zh-CN" sz="3200" dirty="0"/>
              <a:t>East Europe Co. </a:t>
            </a:r>
            <a:r>
              <a:rPr lang="en-US" altLang="zh-CN" sz="3200" dirty="0" smtClean="0"/>
              <a:t>Ltd</a:t>
            </a:r>
            <a:r>
              <a:rPr lang="en-US" altLang="zh-CN" sz="3200" dirty="0"/>
              <a:t>/</a:t>
            </a:r>
            <a:r>
              <a:rPr lang="hu-HU" altLang="zh-CN" sz="3200" dirty="0" smtClean="0"/>
              <a:t>CCIC </a:t>
            </a:r>
            <a:r>
              <a:rPr lang="hu-HU" altLang="zh-CN" sz="3200" dirty="0"/>
              <a:t>Kelet-Európai </a:t>
            </a:r>
            <a:r>
              <a:rPr lang="hu-HU" altLang="zh-CN" sz="3200" dirty="0" smtClean="0"/>
              <a:t>KFT</a:t>
            </a:r>
            <a:endParaRPr lang="zh-CN" altLang="en-US" sz="3200" dirty="0" smtClean="0"/>
          </a:p>
        </p:txBody>
      </p:sp>
      <p:sp>
        <p:nvSpPr>
          <p:cNvPr id="3" name="内容占位符 2"/>
          <p:cNvSpPr>
            <a:spLocks noGrp="1"/>
          </p:cNvSpPr>
          <p:nvPr>
            <p:ph idx="1"/>
          </p:nvPr>
        </p:nvSpPr>
        <p:spPr/>
        <p:txBody>
          <a:bodyPr>
            <a:normAutofit/>
          </a:bodyPr>
          <a:lstStyle/>
          <a:p>
            <a:pPr marL="365125" indent="0">
              <a:buNone/>
            </a:pPr>
            <a:r>
              <a:rPr lang="en-US" altLang="zh-CN" sz="2400" b="1" dirty="0" smtClean="0">
                <a:ea typeface="Arial Unicode MS" pitchFamily="34" charset="-122"/>
                <a:cs typeface="Arial Unicode MS" pitchFamily="34" charset="-122"/>
              </a:rPr>
              <a:t>Services we provide:</a:t>
            </a:r>
          </a:p>
          <a:p>
            <a:pPr marL="708025">
              <a:buFont typeface="Wingdings" pitchFamily="2" charset="2"/>
              <a:buChar char="l"/>
            </a:pPr>
            <a:r>
              <a:rPr lang="en-US" altLang="zh-CN" sz="2400" dirty="0" smtClean="0">
                <a:ea typeface="Arial Unicode MS" pitchFamily="34" charset="-122"/>
                <a:cs typeface="Arial Unicode MS" pitchFamily="34" charset="-122"/>
              </a:rPr>
              <a:t>Providing information regarding regulation and procedures issued by the relevant Chinese  government </a:t>
            </a:r>
            <a:r>
              <a:rPr lang="en-US" altLang="zh-CN" sz="2400" dirty="0" smtClean="0">
                <a:ea typeface="Arial Unicode MS" pitchFamily="34" charset="-122"/>
                <a:cs typeface="Arial Unicode MS" pitchFamily="34" charset="-122"/>
              </a:rPr>
              <a:t>authorities.</a:t>
            </a:r>
            <a:endParaRPr lang="en-US" altLang="zh-CN" sz="2400" dirty="0">
              <a:ea typeface="Arial Unicode MS" pitchFamily="34" charset="-122"/>
              <a:cs typeface="Arial Unicode MS" pitchFamily="34" charset="-122"/>
            </a:endParaRPr>
          </a:p>
          <a:p>
            <a:pPr marL="708025">
              <a:buFont typeface="Wingdings" pitchFamily="2" charset="2"/>
              <a:buChar char="l"/>
            </a:pPr>
            <a:r>
              <a:rPr lang="en-US" altLang="zh-CN" sz="2400" dirty="0"/>
              <a:t>Market entrance assistance and consultancy.</a:t>
            </a:r>
            <a:endParaRPr lang="en-US" altLang="zh-CN" sz="2400" dirty="0">
              <a:ea typeface="Arial Unicode MS" pitchFamily="34" charset="-122"/>
              <a:cs typeface="Arial Unicode MS" pitchFamily="34" charset="-122"/>
            </a:endParaRPr>
          </a:p>
          <a:p>
            <a:pPr marL="708025">
              <a:buFont typeface="Wingdings" pitchFamily="2" charset="2"/>
              <a:buChar char="l"/>
            </a:pPr>
            <a:r>
              <a:rPr lang="en-US" altLang="zh-CN" sz="2400" dirty="0" smtClean="0"/>
              <a:t>Testing, inspection, verification </a:t>
            </a:r>
            <a:r>
              <a:rPr lang="en-US" altLang="zh-CN" sz="2400" dirty="0"/>
              <a:t>and </a:t>
            </a:r>
            <a:r>
              <a:rPr lang="en-US" altLang="zh-CN" sz="2400" dirty="0" smtClean="0"/>
              <a:t>certification </a:t>
            </a:r>
            <a:r>
              <a:rPr lang="en-US" altLang="zh-CN" sz="2400" dirty="0"/>
              <a:t>services </a:t>
            </a:r>
            <a:r>
              <a:rPr lang="en-US" altLang="zh-CN" sz="2400" dirty="0" smtClean="0"/>
              <a:t>for export </a:t>
            </a:r>
            <a:r>
              <a:rPr lang="en-US" altLang="zh-CN" sz="2400" dirty="0" smtClean="0"/>
              <a:t>product (including food and non-food product) and manufacturers.</a:t>
            </a:r>
          </a:p>
        </p:txBody>
      </p:sp>
    </p:spTree>
    <p:extLst>
      <p:ext uri="{BB962C8B-B14F-4D97-AF65-F5344CB8AC3E}">
        <p14:creationId xmlns:p14="http://schemas.microsoft.com/office/powerpoint/2010/main" val="4268800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332656"/>
            <a:ext cx="8229600" cy="1143000"/>
          </a:xfrm>
        </p:spPr>
        <p:txBody>
          <a:bodyPr>
            <a:normAutofit fontScale="90000"/>
          </a:bodyPr>
          <a:lstStyle/>
          <a:p>
            <a:pPr algn="l"/>
            <a:r>
              <a:rPr lang="en-US" altLang="zh-CN" sz="3600" dirty="0">
                <a:latin typeface="Arial Unicode MS" pitchFamily="34" charset="-122"/>
                <a:ea typeface="Arial Unicode MS" pitchFamily="34" charset="-122"/>
                <a:cs typeface="Arial Unicode MS" pitchFamily="34" charset="-122"/>
              </a:rPr>
              <a:t>China’s Regulation and </a:t>
            </a:r>
            <a:r>
              <a:rPr lang="en-US" altLang="zh-CN" sz="3600" dirty="0" smtClean="0">
                <a:latin typeface="Arial Unicode MS" pitchFamily="34" charset="-122"/>
                <a:ea typeface="Arial Unicode MS" pitchFamily="34" charset="-122"/>
                <a:cs typeface="Arial Unicode MS" pitchFamily="34" charset="-122"/>
              </a:rPr>
              <a:t>Administration </a:t>
            </a:r>
            <a:r>
              <a:rPr lang="en-US" altLang="zh-CN" sz="3600" dirty="0">
                <a:latin typeface="Arial Unicode MS" pitchFamily="34" charset="-122"/>
                <a:ea typeface="Arial Unicode MS" pitchFamily="34" charset="-122"/>
                <a:cs typeface="Arial Unicode MS" pitchFamily="34" charset="-122"/>
              </a:rPr>
              <a:t>S</a:t>
            </a:r>
            <a:r>
              <a:rPr lang="en-US" altLang="zh-CN" sz="3600" dirty="0" smtClean="0">
                <a:latin typeface="Arial Unicode MS" pitchFamily="34" charset="-122"/>
                <a:ea typeface="Arial Unicode MS" pitchFamily="34" charset="-122"/>
                <a:cs typeface="Arial Unicode MS" pitchFamily="34" charset="-122"/>
              </a:rPr>
              <a:t>ystem </a:t>
            </a:r>
            <a:r>
              <a:rPr lang="en-US" altLang="zh-CN" sz="3600" dirty="0">
                <a:latin typeface="Arial Unicode MS" pitchFamily="34" charset="-122"/>
                <a:ea typeface="Arial Unicode MS" pitchFamily="34" charset="-122"/>
                <a:cs typeface="Arial Unicode MS" pitchFamily="34" charset="-122"/>
              </a:rPr>
              <a:t>on </a:t>
            </a:r>
            <a:r>
              <a:rPr lang="en-US" altLang="zh-CN" sz="3600" dirty="0" smtClean="0">
                <a:latin typeface="Arial Unicode MS" pitchFamily="34" charset="-122"/>
                <a:ea typeface="Arial Unicode MS" pitchFamily="34" charset="-122"/>
                <a:cs typeface="Arial Unicode MS" pitchFamily="34" charset="-122"/>
              </a:rPr>
              <a:t>Import Food</a:t>
            </a:r>
            <a:endParaRPr lang="zh-CN" altLang="en-US" sz="3200" dirty="0" smtClean="0"/>
          </a:p>
        </p:txBody>
      </p:sp>
      <p:sp>
        <p:nvSpPr>
          <p:cNvPr id="3" name="内容占位符 2"/>
          <p:cNvSpPr>
            <a:spLocks noGrp="1"/>
          </p:cNvSpPr>
          <p:nvPr>
            <p:ph idx="1"/>
          </p:nvPr>
        </p:nvSpPr>
        <p:spPr/>
        <p:txBody>
          <a:bodyPr>
            <a:normAutofit/>
          </a:bodyPr>
          <a:lstStyle/>
          <a:p>
            <a:pPr>
              <a:buFont typeface="Wingdings" pitchFamily="2" charset="2"/>
              <a:buChar char="l"/>
            </a:pPr>
            <a:r>
              <a:rPr lang="en-US" altLang="zh-CN" sz="2400" dirty="0" smtClean="0"/>
              <a:t>In line with internationally prevailing practices, China has established a integrated import food safety surveillance system based on respective measures  such as risk analysis, registration of foreign manufacturers, import permit, filing of importer/exporter, etc. </a:t>
            </a:r>
          </a:p>
          <a:p>
            <a:pPr>
              <a:buFont typeface="Wingdings" pitchFamily="2" charset="2"/>
              <a:buChar char="l"/>
            </a:pPr>
            <a:r>
              <a:rPr lang="en-US" altLang="zh-CN" sz="2400" dirty="0" smtClean="0"/>
              <a:t>Law and regulation bases:</a:t>
            </a:r>
            <a:endParaRPr lang="zh-CN" altLang="zh-CN" sz="2400" dirty="0"/>
          </a:p>
          <a:p>
            <a:pPr>
              <a:buFont typeface="Wingdings" pitchFamily="2" charset="2"/>
              <a:buChar char="Ø"/>
            </a:pPr>
            <a:r>
              <a:rPr lang="en-US" altLang="zh-CN" sz="2400" dirty="0" smtClean="0"/>
              <a:t>Food Safety Law</a:t>
            </a:r>
            <a:r>
              <a:rPr lang="en-US" altLang="zh-CN" sz="2400" i="1" dirty="0" smtClean="0"/>
              <a:t> </a:t>
            </a:r>
            <a:r>
              <a:rPr lang="en-US" altLang="zh-CN" sz="2400" dirty="0" smtClean="0"/>
              <a:t>and its Implementation Regulations</a:t>
            </a:r>
          </a:p>
          <a:p>
            <a:pPr>
              <a:buFont typeface="Wingdings" pitchFamily="2" charset="2"/>
              <a:buChar char="Ø"/>
            </a:pPr>
            <a:r>
              <a:rPr lang="en-US" altLang="zh-CN" sz="2400" dirty="0" smtClean="0"/>
              <a:t>Law of Entry-exit Plant and Animal Quarantine and </a:t>
            </a:r>
            <a:r>
              <a:rPr lang="en-US" altLang="zh-CN" sz="2400" dirty="0"/>
              <a:t>i</a:t>
            </a:r>
            <a:r>
              <a:rPr lang="en-US" altLang="zh-CN" sz="2400" dirty="0" smtClean="0"/>
              <a:t>ts Implementation Regulations</a:t>
            </a:r>
          </a:p>
          <a:p>
            <a:pPr>
              <a:buFont typeface="Wingdings" pitchFamily="2" charset="2"/>
              <a:buChar char="Ø"/>
            </a:pPr>
            <a:r>
              <a:rPr lang="en-US" altLang="zh-CN" sz="2400" dirty="0" smtClean="0"/>
              <a:t>Law of Import and Export Commodity Inspection and its Implementation Regulations</a:t>
            </a:r>
          </a:p>
        </p:txBody>
      </p:sp>
    </p:spTree>
    <p:extLst>
      <p:ext uri="{BB962C8B-B14F-4D97-AF65-F5344CB8AC3E}">
        <p14:creationId xmlns:p14="http://schemas.microsoft.com/office/powerpoint/2010/main" val="3053335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60648"/>
            <a:ext cx="8229600" cy="1143000"/>
          </a:xfrm>
        </p:spPr>
        <p:txBody>
          <a:bodyPr>
            <a:normAutofit fontScale="90000"/>
          </a:bodyPr>
          <a:lstStyle/>
          <a:p>
            <a:pPr algn="l"/>
            <a:r>
              <a:rPr lang="en-US" altLang="zh-CN" sz="3600" dirty="0" smtClean="0">
                <a:latin typeface="Arial Unicode MS" pitchFamily="34" charset="-122"/>
                <a:ea typeface="Arial Unicode MS" pitchFamily="34" charset="-122"/>
                <a:cs typeface="Arial Unicode MS" pitchFamily="34" charset="-122"/>
              </a:rPr>
              <a:t>Regulations, Rules </a:t>
            </a:r>
            <a:r>
              <a:rPr lang="en-US" altLang="zh-CN" sz="3600" dirty="0">
                <a:latin typeface="Arial Unicode MS" pitchFamily="34" charset="-122"/>
                <a:ea typeface="Arial Unicode MS" pitchFamily="34" charset="-122"/>
                <a:cs typeface="Arial Unicode MS" pitchFamily="34" charset="-122"/>
              </a:rPr>
              <a:t>and </a:t>
            </a:r>
            <a:r>
              <a:rPr lang="en-US" altLang="zh-CN" sz="3600" dirty="0" smtClean="0">
                <a:latin typeface="Arial Unicode MS" pitchFamily="34" charset="-122"/>
                <a:ea typeface="Arial Unicode MS" pitchFamily="34" charset="-122"/>
                <a:cs typeface="Arial Unicode MS" pitchFamily="34" charset="-122"/>
              </a:rPr>
              <a:t>Procedures Issued </a:t>
            </a:r>
            <a:r>
              <a:rPr lang="en-US" altLang="zh-CN" sz="3600" dirty="0">
                <a:latin typeface="Arial Unicode MS" pitchFamily="34" charset="-122"/>
                <a:ea typeface="Arial Unicode MS" pitchFamily="34" charset="-122"/>
                <a:cs typeface="Arial Unicode MS" pitchFamily="34" charset="-122"/>
              </a:rPr>
              <a:t>by </a:t>
            </a:r>
            <a:r>
              <a:rPr lang="en-US" altLang="zh-CN" sz="3600" dirty="0" smtClean="0">
                <a:latin typeface="Arial Unicode MS" pitchFamily="34" charset="-122"/>
                <a:ea typeface="Arial Unicode MS" pitchFamily="34" charset="-122"/>
                <a:cs typeface="Arial Unicode MS" pitchFamily="34" charset="-122"/>
              </a:rPr>
              <a:t>AQSIQ</a:t>
            </a:r>
            <a:endParaRPr lang="zh-CN" altLang="en-US" sz="3200" dirty="0" smtClean="0"/>
          </a:p>
        </p:txBody>
      </p:sp>
      <p:sp>
        <p:nvSpPr>
          <p:cNvPr id="3" name="内容占位符 2"/>
          <p:cNvSpPr>
            <a:spLocks noGrp="1"/>
          </p:cNvSpPr>
          <p:nvPr>
            <p:ph idx="1"/>
          </p:nvPr>
        </p:nvSpPr>
        <p:spPr/>
        <p:txBody>
          <a:bodyPr>
            <a:normAutofit fontScale="92500" lnSpcReduction="20000"/>
          </a:bodyPr>
          <a:lstStyle/>
          <a:p>
            <a:pPr>
              <a:buFont typeface="Wingdings" pitchFamily="2" charset="2"/>
              <a:buChar char="l"/>
            </a:pPr>
            <a:r>
              <a:rPr lang="en-US" altLang="zh-CN" sz="2400" dirty="0" smtClean="0"/>
              <a:t>Control Measures on Safety of Import and Export Food</a:t>
            </a:r>
          </a:p>
          <a:p>
            <a:pPr marL="533400" indent="0">
              <a:buNone/>
            </a:pPr>
            <a:r>
              <a:rPr lang="en-US" altLang="zh-CN" sz="2400" dirty="0" smtClean="0"/>
              <a:t>Establishing an overall management system on safety of import food, including: food safety management system assessment and risk analysis, inspection and quarantine standard, inspection and registration of foreign manufacturers, filing of exporters and their agents, import permit, on-spot inspection and quarantine at the port, safety monitor and alarm, food recall, etc.</a:t>
            </a:r>
          </a:p>
          <a:p>
            <a:pPr>
              <a:buFont typeface="Wingdings" pitchFamily="2" charset="2"/>
              <a:buChar char="l"/>
            </a:pPr>
            <a:r>
              <a:rPr lang="en-US" altLang="zh-CN" sz="2400" dirty="0" smtClean="0"/>
              <a:t>Specific regulations  on respective products</a:t>
            </a:r>
            <a:r>
              <a:rPr lang="zh-CN" altLang="en-US" sz="2400" dirty="0" smtClean="0"/>
              <a:t>：</a:t>
            </a:r>
            <a:endParaRPr lang="zh-CN" altLang="zh-CN" sz="2400" dirty="0"/>
          </a:p>
          <a:p>
            <a:pPr marL="708025">
              <a:buFont typeface="Wingdings" pitchFamily="2" charset="2"/>
              <a:buChar char="Ø"/>
            </a:pPr>
            <a:r>
              <a:rPr lang="en-US" altLang="zh-CN" sz="2400" dirty="0" smtClean="0"/>
              <a:t>Control Measures for  Inspection and Quarantine of Import and Export Meat</a:t>
            </a:r>
          </a:p>
          <a:p>
            <a:pPr marL="708025">
              <a:buFont typeface="Wingdings" pitchFamily="2" charset="2"/>
              <a:buChar char="Ø"/>
            </a:pPr>
            <a:r>
              <a:rPr lang="en-US" altLang="zh-CN" sz="2400" dirty="0" smtClean="0"/>
              <a:t>Control Measures for  Inspection and Quarantine of Import and Export Aquatic Products</a:t>
            </a:r>
          </a:p>
          <a:p>
            <a:pPr marL="708025">
              <a:buFont typeface="Wingdings" pitchFamily="2" charset="2"/>
              <a:buChar char="Ø"/>
            </a:pPr>
            <a:r>
              <a:rPr lang="en-US" altLang="zh-CN" sz="2400" dirty="0" smtClean="0"/>
              <a:t>Control Measures for  Inspection and Quarantine of Import and Export Milk Products</a:t>
            </a:r>
          </a:p>
        </p:txBody>
      </p:sp>
    </p:spTree>
    <p:extLst>
      <p:ext uri="{BB962C8B-B14F-4D97-AF65-F5344CB8AC3E}">
        <p14:creationId xmlns:p14="http://schemas.microsoft.com/office/powerpoint/2010/main" val="22080250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a:latin typeface="Arial Unicode MS" pitchFamily="34" charset="-122"/>
                <a:ea typeface="Arial Unicode MS" pitchFamily="34" charset="-122"/>
                <a:cs typeface="Arial Unicode MS" pitchFamily="34" charset="-122"/>
              </a:rPr>
              <a:t>Steps </a:t>
            </a:r>
            <a:r>
              <a:rPr lang="en-US" altLang="zh-CN" sz="3200" dirty="0" smtClean="0">
                <a:latin typeface="Arial Unicode MS" pitchFamily="34" charset="-122"/>
                <a:ea typeface="Arial Unicode MS" pitchFamily="34" charset="-122"/>
                <a:cs typeface="Arial Unicode MS" pitchFamily="34" charset="-122"/>
              </a:rPr>
              <a:t>towards Actual Food Export</a:t>
            </a:r>
            <a:endParaRPr lang="zh-CN" altLang="en-US" sz="3200" dirty="0" smtClean="0"/>
          </a:p>
        </p:txBody>
      </p:sp>
      <p:sp>
        <p:nvSpPr>
          <p:cNvPr id="3" name="内容占位符 2"/>
          <p:cNvSpPr>
            <a:spLocks noGrp="1"/>
          </p:cNvSpPr>
          <p:nvPr>
            <p:ph idx="1"/>
          </p:nvPr>
        </p:nvSpPr>
        <p:spPr>
          <a:xfrm>
            <a:off x="395536" y="1412776"/>
            <a:ext cx="8229600" cy="4525963"/>
          </a:xfrm>
        </p:spPr>
        <p:txBody>
          <a:bodyPr>
            <a:normAutofit fontScale="62500" lnSpcReduction="20000"/>
          </a:bodyPr>
          <a:lstStyle/>
          <a:p>
            <a:pPr marL="0" indent="0">
              <a:lnSpc>
                <a:spcPct val="120000"/>
              </a:lnSpc>
              <a:buNone/>
            </a:pPr>
            <a:r>
              <a:rPr lang="en-US" altLang="zh-CN" sz="3600" b="1" dirty="0" smtClean="0"/>
              <a:t>General principle: </a:t>
            </a:r>
          </a:p>
          <a:p>
            <a:pPr>
              <a:lnSpc>
                <a:spcPct val="120000"/>
              </a:lnSpc>
              <a:buFont typeface="Wingdings" panose="05000000000000000000" pitchFamily="2" charset="2"/>
              <a:buChar char="l"/>
            </a:pPr>
            <a:r>
              <a:rPr lang="en-US" altLang="zh-CN" sz="3600" dirty="0" smtClean="0"/>
              <a:t>Import food shall be in conformity with relative Chinese food safety standard and inspection or quarantine requirements.</a:t>
            </a:r>
          </a:p>
          <a:p>
            <a:pPr>
              <a:lnSpc>
                <a:spcPct val="120000"/>
              </a:lnSpc>
              <a:buFont typeface="Wingdings" panose="05000000000000000000" pitchFamily="2" charset="2"/>
              <a:buChar char="Ø"/>
            </a:pPr>
            <a:r>
              <a:rPr lang="en-US" altLang="zh-CN" sz="3600" dirty="0" smtClean="0"/>
              <a:t>Heath and hygiene standards</a:t>
            </a:r>
          </a:p>
          <a:p>
            <a:pPr>
              <a:lnSpc>
                <a:spcPct val="120000"/>
              </a:lnSpc>
              <a:buFont typeface="Wingdings" panose="05000000000000000000" pitchFamily="2" charset="2"/>
              <a:buChar char="Ø"/>
            </a:pPr>
            <a:r>
              <a:rPr lang="en-US" altLang="zh-CN" sz="3600" dirty="0" smtClean="0"/>
              <a:t>Chinese label</a:t>
            </a:r>
          </a:p>
          <a:p>
            <a:pPr>
              <a:lnSpc>
                <a:spcPct val="120000"/>
              </a:lnSpc>
              <a:buFont typeface="Wingdings" panose="05000000000000000000" pitchFamily="2" charset="2"/>
              <a:buChar char="Ø"/>
            </a:pPr>
            <a:r>
              <a:rPr lang="en-US" altLang="zh-CN" sz="3600" dirty="0" smtClean="0"/>
              <a:t>Packaging</a:t>
            </a:r>
          </a:p>
          <a:p>
            <a:pPr>
              <a:lnSpc>
                <a:spcPct val="120000"/>
              </a:lnSpc>
              <a:buFont typeface="Wingdings" panose="05000000000000000000" pitchFamily="2" charset="2"/>
              <a:buChar char="l"/>
            </a:pPr>
            <a:r>
              <a:rPr lang="en-US" altLang="zh-CN" sz="3600" dirty="0" smtClean="0"/>
              <a:t>Close cooperation between government organizations and manufacturers is needed.</a:t>
            </a:r>
          </a:p>
          <a:p>
            <a:pPr>
              <a:lnSpc>
                <a:spcPct val="120000"/>
              </a:lnSpc>
              <a:buFont typeface="Wingdings" panose="05000000000000000000" pitchFamily="2" charset="2"/>
              <a:buChar char="Ø"/>
            </a:pPr>
            <a:r>
              <a:rPr lang="en-US" altLang="zh-CN" sz="3600" dirty="0" smtClean="0"/>
              <a:t>Government agreement</a:t>
            </a:r>
          </a:p>
          <a:p>
            <a:pPr>
              <a:lnSpc>
                <a:spcPct val="120000"/>
              </a:lnSpc>
              <a:buFont typeface="Wingdings" panose="05000000000000000000" pitchFamily="2" charset="2"/>
              <a:buChar char="Ø"/>
            </a:pPr>
            <a:r>
              <a:rPr lang="en-US" altLang="zh-CN" sz="3600" dirty="0" smtClean="0"/>
              <a:t>Official health certificate</a:t>
            </a:r>
            <a:endParaRPr lang="en-US" altLang="zh-CN" sz="3600" dirty="0"/>
          </a:p>
          <a:p>
            <a:pPr>
              <a:buFont typeface="Wingdings" pitchFamily="2" charset="2"/>
              <a:buChar char="Ø"/>
            </a:pPr>
            <a:endParaRPr lang="en-US" altLang="zh-CN" sz="2400" dirty="0" smtClean="0"/>
          </a:p>
          <a:p>
            <a:pPr marL="0" indent="0">
              <a:buNone/>
            </a:pPr>
            <a:endParaRPr lang="en-US" altLang="zh-CN" sz="2400" dirty="0"/>
          </a:p>
        </p:txBody>
      </p:sp>
    </p:spTree>
    <p:extLst>
      <p:ext uri="{BB962C8B-B14F-4D97-AF65-F5344CB8AC3E}">
        <p14:creationId xmlns:p14="http://schemas.microsoft.com/office/powerpoint/2010/main" val="167545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a:latin typeface="Arial Unicode MS" pitchFamily="34" charset="-122"/>
                <a:ea typeface="Arial Unicode MS" pitchFamily="34" charset="-122"/>
                <a:cs typeface="Arial Unicode MS" pitchFamily="34" charset="-122"/>
              </a:rPr>
              <a:t>Steps towards Actual Food </a:t>
            </a:r>
            <a:r>
              <a:rPr lang="en-US" altLang="zh-CN" sz="3200" dirty="0" smtClean="0">
                <a:latin typeface="Arial Unicode MS" pitchFamily="34" charset="-122"/>
                <a:ea typeface="Arial Unicode MS" pitchFamily="34" charset="-122"/>
                <a:cs typeface="Arial Unicode MS" pitchFamily="34" charset="-122"/>
              </a:rPr>
              <a:t>Export (cont’d)</a:t>
            </a:r>
            <a:endParaRPr lang="zh-CN" altLang="en-US" sz="3200" dirty="0" smtClean="0"/>
          </a:p>
        </p:txBody>
      </p:sp>
      <p:sp>
        <p:nvSpPr>
          <p:cNvPr id="3" name="内容占位符 2"/>
          <p:cNvSpPr>
            <a:spLocks noGrp="1"/>
          </p:cNvSpPr>
          <p:nvPr>
            <p:ph idx="1"/>
          </p:nvPr>
        </p:nvSpPr>
        <p:spPr>
          <a:xfrm>
            <a:off x="395536" y="1412776"/>
            <a:ext cx="8229600" cy="5040560"/>
          </a:xfrm>
        </p:spPr>
        <p:txBody>
          <a:bodyPr>
            <a:normAutofit fontScale="92500"/>
          </a:bodyPr>
          <a:lstStyle/>
          <a:p>
            <a:pPr>
              <a:lnSpc>
                <a:spcPct val="120000"/>
              </a:lnSpc>
              <a:buFont typeface="Wingdings" panose="05000000000000000000" pitchFamily="2" charset="2"/>
              <a:buChar char="l"/>
            </a:pPr>
            <a:r>
              <a:rPr lang="en-US" altLang="zh-CN" sz="2000" dirty="0" smtClean="0"/>
              <a:t>AQSIQ </a:t>
            </a:r>
            <a:r>
              <a:rPr lang="en-US" altLang="zh-CN" sz="2000" dirty="0"/>
              <a:t>conducts assessment on the food safety management system and food safety situation in the export country.</a:t>
            </a:r>
          </a:p>
          <a:p>
            <a:pPr>
              <a:lnSpc>
                <a:spcPct val="120000"/>
              </a:lnSpc>
              <a:buFont typeface="Wingdings" panose="05000000000000000000" pitchFamily="2" charset="2"/>
              <a:buChar char="l"/>
            </a:pPr>
            <a:r>
              <a:rPr lang="en-US" altLang="zh-CN" sz="2000" dirty="0"/>
              <a:t>AQSIQ determines and issues inspection and quarantine requirements or sign an agreement with the export country on the basis of Chinese regulation and standard, epizootic condition and risk analysis on toxic and hazardous substances, taking into account of assessment and inspection result.</a:t>
            </a:r>
          </a:p>
          <a:p>
            <a:pPr>
              <a:lnSpc>
                <a:spcPct val="120000"/>
              </a:lnSpc>
              <a:buFont typeface="Wingdings" panose="05000000000000000000" pitchFamily="2" charset="2"/>
              <a:buChar char="l"/>
            </a:pPr>
            <a:r>
              <a:rPr lang="en-US" altLang="zh-CN" sz="2000" dirty="0" smtClean="0"/>
              <a:t>CNCA </a:t>
            </a:r>
            <a:r>
              <a:rPr lang="en-US" altLang="zh-CN" sz="2000" dirty="0"/>
              <a:t>carries out registration of foreign food manufacturers</a:t>
            </a:r>
            <a:r>
              <a:rPr lang="en-US" altLang="zh-CN" sz="2000" dirty="0" smtClean="0"/>
              <a:t>.</a:t>
            </a:r>
          </a:p>
          <a:p>
            <a:pPr>
              <a:lnSpc>
                <a:spcPct val="120000"/>
              </a:lnSpc>
              <a:buFont typeface="Wingdings" panose="05000000000000000000" pitchFamily="2" charset="2"/>
              <a:buChar char="l"/>
            </a:pPr>
            <a:r>
              <a:rPr lang="en-US" altLang="zh-CN" sz="2000" dirty="0" smtClean="0"/>
              <a:t>AQSIQ </a:t>
            </a:r>
            <a:r>
              <a:rPr lang="en-US" altLang="zh-CN" sz="2000" dirty="0"/>
              <a:t>shall put on record all trade dealers (exporter/importer or their agents). </a:t>
            </a:r>
          </a:p>
          <a:p>
            <a:pPr>
              <a:lnSpc>
                <a:spcPct val="120000"/>
              </a:lnSpc>
              <a:buFont typeface="Wingdings" panose="05000000000000000000" pitchFamily="2" charset="2"/>
              <a:buChar char="l"/>
            </a:pPr>
            <a:r>
              <a:rPr lang="en-US" altLang="zh-CN" sz="2000" dirty="0"/>
              <a:t>The importer shall get </a:t>
            </a:r>
            <a:r>
              <a:rPr lang="en-US" altLang="zh-CN" sz="2000" dirty="0" smtClean="0"/>
              <a:t>an </a:t>
            </a:r>
            <a:r>
              <a:rPr lang="en-US" altLang="zh-CN" sz="2000" dirty="0"/>
              <a:t>import permit for the import food subject to import </a:t>
            </a:r>
            <a:r>
              <a:rPr lang="en-US" altLang="zh-CN" sz="2000" dirty="0" smtClean="0"/>
              <a:t>permit requirement.</a:t>
            </a:r>
            <a:endParaRPr lang="en-US" altLang="zh-CN" sz="2000" dirty="0"/>
          </a:p>
          <a:p>
            <a:pPr>
              <a:lnSpc>
                <a:spcPct val="120000"/>
              </a:lnSpc>
              <a:buFont typeface="Wingdings" panose="05000000000000000000" pitchFamily="2" charset="2"/>
              <a:buChar char="l"/>
            </a:pPr>
            <a:r>
              <a:rPr lang="en-US" altLang="zh-CN" sz="2000" dirty="0" smtClean="0"/>
              <a:t>Local CIQs conduct </a:t>
            </a:r>
            <a:r>
              <a:rPr lang="en-US" altLang="zh-CN" sz="2000" dirty="0"/>
              <a:t>routine inspection and quarantine on import food at </a:t>
            </a:r>
            <a:r>
              <a:rPr lang="en-US" altLang="zh-CN" sz="2000" dirty="0" smtClean="0"/>
              <a:t>the </a:t>
            </a:r>
            <a:r>
              <a:rPr lang="en-US" altLang="zh-CN" sz="2000" dirty="0"/>
              <a:t>port. </a:t>
            </a:r>
            <a:endParaRPr lang="en-US" altLang="zh-CN" sz="2000" dirty="0" smtClean="0"/>
          </a:p>
          <a:p>
            <a:pPr>
              <a:lnSpc>
                <a:spcPct val="120000"/>
              </a:lnSpc>
              <a:buFont typeface="Wingdings" panose="05000000000000000000" pitchFamily="2" charset="2"/>
              <a:buChar char="l"/>
            </a:pPr>
            <a:r>
              <a:rPr lang="en-US" altLang="zh-CN" sz="2000" dirty="0" smtClean="0"/>
              <a:t>AQSIQ may request </a:t>
            </a:r>
            <a:r>
              <a:rPr lang="en-US" altLang="zh-CN" sz="2000" dirty="0"/>
              <a:t>pre-shipment inspection </a:t>
            </a:r>
            <a:r>
              <a:rPr lang="en-US" altLang="zh-CN" sz="2000" dirty="0" smtClean="0"/>
              <a:t>in </a:t>
            </a:r>
            <a:r>
              <a:rPr lang="en-US" altLang="zh-CN" sz="2000" dirty="0"/>
              <a:t>the export country</a:t>
            </a:r>
            <a:r>
              <a:rPr lang="en-US" altLang="zh-CN" sz="2000" dirty="0" smtClean="0"/>
              <a:t>.</a:t>
            </a:r>
            <a:endParaRPr lang="en-US" altLang="zh-CN" sz="2000" dirty="0"/>
          </a:p>
        </p:txBody>
      </p:sp>
    </p:spTree>
    <p:extLst>
      <p:ext uri="{BB962C8B-B14F-4D97-AF65-F5344CB8AC3E}">
        <p14:creationId xmlns:p14="http://schemas.microsoft.com/office/powerpoint/2010/main" val="2491733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smtClean="0">
                <a:latin typeface="Arial Unicode MS" pitchFamily="34" charset="-122"/>
                <a:ea typeface="Arial Unicode MS" pitchFamily="34" charset="-122"/>
                <a:cs typeface="Arial Unicode MS" pitchFamily="34" charset="-122"/>
              </a:rPr>
              <a:t>Different Scenarios</a:t>
            </a:r>
            <a:endParaRPr lang="zh-CN" altLang="en-US" sz="3200" dirty="0" smtClean="0"/>
          </a:p>
        </p:txBody>
      </p:sp>
      <p:sp>
        <p:nvSpPr>
          <p:cNvPr id="3" name="内容占位符 2"/>
          <p:cNvSpPr>
            <a:spLocks noGrp="1"/>
          </p:cNvSpPr>
          <p:nvPr>
            <p:ph idx="1"/>
          </p:nvPr>
        </p:nvSpPr>
        <p:spPr>
          <a:xfrm>
            <a:off x="395536" y="1412776"/>
            <a:ext cx="8229600" cy="5040560"/>
          </a:xfrm>
        </p:spPr>
        <p:txBody>
          <a:bodyPr>
            <a:normAutofit lnSpcReduction="10000"/>
          </a:bodyPr>
          <a:lstStyle/>
          <a:p>
            <a:pPr>
              <a:lnSpc>
                <a:spcPct val="120000"/>
              </a:lnSpc>
              <a:buFont typeface="Wingdings" panose="05000000000000000000" pitchFamily="2" charset="2"/>
              <a:buChar char="l"/>
            </a:pPr>
            <a:r>
              <a:rPr lang="en-US" altLang="zh-CN" sz="2000" dirty="0" smtClean="0"/>
              <a:t>Meat and processed meat product</a:t>
            </a:r>
          </a:p>
          <a:p>
            <a:pPr>
              <a:lnSpc>
                <a:spcPct val="120000"/>
              </a:lnSpc>
              <a:buFont typeface="Wingdings" panose="05000000000000000000" pitchFamily="2" charset="2"/>
              <a:buChar char="Ø"/>
            </a:pPr>
            <a:r>
              <a:rPr lang="en-US" altLang="zh-CN" sz="2000" dirty="0" smtClean="0"/>
              <a:t>Pre-conditional market entrance procedure on both Government level and manufacturer level</a:t>
            </a:r>
          </a:p>
          <a:p>
            <a:pPr>
              <a:lnSpc>
                <a:spcPct val="120000"/>
              </a:lnSpc>
              <a:buFont typeface="Wingdings" panose="05000000000000000000" pitchFamily="2" charset="2"/>
              <a:buChar char="Ø"/>
            </a:pPr>
            <a:r>
              <a:rPr lang="en-US" altLang="zh-CN" sz="2000" dirty="0" smtClean="0"/>
              <a:t>Labeling  and quality conformity requirements  for product to China</a:t>
            </a:r>
          </a:p>
          <a:p>
            <a:pPr>
              <a:lnSpc>
                <a:spcPct val="120000"/>
              </a:lnSpc>
              <a:buFont typeface="Wingdings" panose="05000000000000000000" pitchFamily="2" charset="2"/>
              <a:buChar char="Ø"/>
            </a:pPr>
            <a:r>
              <a:rPr lang="en-US" altLang="zh-CN" sz="2000" dirty="0" smtClean="0"/>
              <a:t>Shipment documents and formalities to be finished by the exporter and importer</a:t>
            </a:r>
          </a:p>
          <a:p>
            <a:pPr>
              <a:lnSpc>
                <a:spcPct val="120000"/>
              </a:lnSpc>
              <a:buFont typeface="Wingdings" panose="05000000000000000000" pitchFamily="2" charset="2"/>
              <a:buChar char="Ø"/>
            </a:pPr>
            <a:r>
              <a:rPr lang="en-US" altLang="zh-CN" sz="2000" dirty="0" smtClean="0"/>
              <a:t>Spot check at destination and Post-market surveillance in the domestic market</a:t>
            </a:r>
            <a:endParaRPr lang="en-US" altLang="zh-CN" sz="2000" dirty="0"/>
          </a:p>
          <a:p>
            <a:pPr>
              <a:lnSpc>
                <a:spcPct val="120000"/>
              </a:lnSpc>
              <a:buFont typeface="Wingdings" panose="05000000000000000000" pitchFamily="2" charset="2"/>
              <a:buChar char="l"/>
            </a:pPr>
            <a:r>
              <a:rPr lang="en-US" altLang="zh-CN" sz="2000" dirty="0" smtClean="0"/>
              <a:t>Ordinary pre-packaged food</a:t>
            </a:r>
          </a:p>
          <a:p>
            <a:pPr>
              <a:lnSpc>
                <a:spcPct val="120000"/>
              </a:lnSpc>
              <a:buFont typeface="Wingdings" panose="05000000000000000000" pitchFamily="2" charset="2"/>
              <a:buChar char="Ø"/>
            </a:pPr>
            <a:r>
              <a:rPr lang="en-US" altLang="zh-CN" sz="2000" dirty="0" smtClean="0"/>
              <a:t>Without pre-conditional </a:t>
            </a:r>
            <a:r>
              <a:rPr lang="en-US" altLang="zh-CN" sz="2000" dirty="0"/>
              <a:t>market </a:t>
            </a:r>
            <a:r>
              <a:rPr lang="en-US" altLang="zh-CN" sz="2000" dirty="0" smtClean="0"/>
              <a:t>entrance requirements</a:t>
            </a:r>
          </a:p>
          <a:p>
            <a:pPr>
              <a:lnSpc>
                <a:spcPct val="120000"/>
              </a:lnSpc>
              <a:buFont typeface="Wingdings" panose="05000000000000000000" pitchFamily="2" charset="2"/>
              <a:buChar char="Ø"/>
            </a:pPr>
            <a:r>
              <a:rPr lang="en-US" altLang="zh-CN" sz="2000" dirty="0" smtClean="0"/>
              <a:t>Labeling, spot-check and market surveillance requirements apply</a:t>
            </a:r>
          </a:p>
          <a:p>
            <a:pPr>
              <a:lnSpc>
                <a:spcPct val="120000"/>
              </a:lnSpc>
              <a:buFont typeface="Wingdings" panose="05000000000000000000" pitchFamily="2" charset="2"/>
              <a:buChar char="l"/>
            </a:pPr>
            <a:r>
              <a:rPr lang="en-US" altLang="zh-CN" sz="2000" dirty="0" smtClean="0"/>
              <a:t>Food for special dietary use: health and nutrition products</a:t>
            </a:r>
            <a:endParaRPr lang="en-US" altLang="zh-CN" sz="2000" dirty="0"/>
          </a:p>
          <a:p>
            <a:pPr>
              <a:lnSpc>
                <a:spcPct val="120000"/>
              </a:lnSpc>
              <a:buFont typeface="Wingdings" panose="05000000000000000000" pitchFamily="2" charset="2"/>
              <a:buChar char="Ø"/>
            </a:pPr>
            <a:r>
              <a:rPr lang="en-US" altLang="zh-CN" sz="2000" dirty="0" smtClean="0"/>
              <a:t>Additional permission from </a:t>
            </a:r>
            <a:r>
              <a:rPr lang="en-US" altLang="zh-CN" sz="2000" dirty="0"/>
              <a:t>F</a:t>
            </a:r>
            <a:r>
              <a:rPr lang="en-US" altLang="zh-CN" sz="2000" dirty="0" smtClean="0"/>
              <a:t>ood and Drug Administration </a:t>
            </a:r>
            <a:r>
              <a:rPr lang="en-US" altLang="zh-CN" sz="2000" dirty="0" smtClean="0"/>
              <a:t>Authority</a:t>
            </a:r>
            <a:endParaRPr lang="en-US" altLang="zh-CN" sz="2000" dirty="0" smtClean="0"/>
          </a:p>
        </p:txBody>
      </p:sp>
    </p:spTree>
    <p:extLst>
      <p:ext uri="{BB962C8B-B14F-4D97-AF65-F5344CB8AC3E}">
        <p14:creationId xmlns:p14="http://schemas.microsoft.com/office/powerpoint/2010/main" val="2580119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a:t>What </a:t>
            </a:r>
            <a:r>
              <a:rPr lang="en-US" altLang="zh-CN" sz="3200" dirty="0" smtClean="0"/>
              <a:t>can </a:t>
            </a:r>
            <a:r>
              <a:rPr lang="en-US" altLang="zh-CN" sz="3200" dirty="0"/>
              <a:t>w</a:t>
            </a:r>
            <a:r>
              <a:rPr lang="en-US" altLang="zh-CN" sz="3200" dirty="0" smtClean="0"/>
              <a:t>e do for you?</a:t>
            </a:r>
            <a:endParaRPr lang="zh-CN" altLang="en-US" sz="3200" dirty="0" smtClean="0"/>
          </a:p>
        </p:txBody>
      </p:sp>
      <p:sp>
        <p:nvSpPr>
          <p:cNvPr id="3" name="内容占位符 2"/>
          <p:cNvSpPr>
            <a:spLocks noGrp="1"/>
          </p:cNvSpPr>
          <p:nvPr>
            <p:ph idx="1"/>
          </p:nvPr>
        </p:nvSpPr>
        <p:spPr>
          <a:xfrm>
            <a:off x="467544" y="1412776"/>
            <a:ext cx="8229600" cy="4997152"/>
          </a:xfrm>
        </p:spPr>
        <p:txBody>
          <a:bodyPr>
            <a:normAutofit fontScale="92500" lnSpcReduction="20000"/>
          </a:bodyPr>
          <a:lstStyle/>
          <a:p>
            <a:pPr marL="708025">
              <a:lnSpc>
                <a:spcPct val="120000"/>
              </a:lnSpc>
              <a:buFont typeface="Wingdings" panose="05000000000000000000" pitchFamily="2" charset="2"/>
              <a:buChar char="l"/>
            </a:pPr>
            <a:r>
              <a:rPr lang="en-US" altLang="zh-CN" sz="2400" dirty="0" smtClean="0"/>
              <a:t>Market entrance consultancy </a:t>
            </a:r>
            <a:r>
              <a:rPr lang="en-US" altLang="zh-CN" sz="2400" dirty="0" smtClean="0"/>
              <a:t>and assistance: consultancy on market entrance process, assistance on </a:t>
            </a:r>
            <a:r>
              <a:rPr lang="en-US" altLang="zh-CN" sz="2400" dirty="0" smtClean="0"/>
              <a:t>export  </a:t>
            </a:r>
            <a:r>
              <a:rPr lang="en-US" altLang="zh-CN" sz="2400" dirty="0" smtClean="0"/>
              <a:t>process and  post-market surveillance</a:t>
            </a:r>
            <a:r>
              <a:rPr lang="en-US" altLang="zh-CN" sz="2400" dirty="0" smtClean="0"/>
              <a:t>.</a:t>
            </a:r>
          </a:p>
          <a:p>
            <a:pPr marL="708025">
              <a:lnSpc>
                <a:spcPct val="120000"/>
              </a:lnSpc>
              <a:buFont typeface="Wingdings" panose="05000000000000000000" pitchFamily="2" charset="2"/>
              <a:buChar char="l"/>
            </a:pPr>
            <a:r>
              <a:rPr lang="en-US" altLang="zh-CN" sz="2400" dirty="0" smtClean="0"/>
              <a:t>Supplier assessment and evaluation: make evaluation on the supplier’s facilities or product, on behalf of the government authority or buyer or simply as a third party, to show conformity or build up confidence.</a:t>
            </a:r>
            <a:endParaRPr lang="en-US" altLang="zh-CN" sz="2400" dirty="0" smtClean="0"/>
          </a:p>
          <a:p>
            <a:pPr marL="708025">
              <a:lnSpc>
                <a:spcPct val="120000"/>
              </a:lnSpc>
              <a:buFont typeface="Wingdings" panose="05000000000000000000" pitchFamily="2" charset="2"/>
              <a:buChar char="l"/>
            </a:pPr>
            <a:r>
              <a:rPr lang="en-US" altLang="zh-CN" sz="2400" dirty="0" smtClean="0"/>
              <a:t>Testing and inspection: pre-shipment inspection, </a:t>
            </a:r>
            <a:r>
              <a:rPr lang="en-US" altLang="zh-CN" sz="2400" dirty="0" smtClean="0"/>
              <a:t>loading and shipment </a:t>
            </a:r>
            <a:r>
              <a:rPr lang="en-US" altLang="zh-CN" sz="2400" dirty="0" smtClean="0"/>
              <a:t>monitoring, full-item testing on food product according </a:t>
            </a:r>
            <a:r>
              <a:rPr lang="en-US" altLang="zh-CN" sz="2400" dirty="0"/>
              <a:t>to Chinese </a:t>
            </a:r>
            <a:r>
              <a:rPr lang="en-US" altLang="zh-CN" sz="2400" dirty="0" smtClean="0"/>
              <a:t>Standard and providing report as proof of conformity and technical support for Health Certificate.</a:t>
            </a:r>
            <a:endParaRPr lang="en-US" altLang="zh-CN" sz="2400" dirty="0"/>
          </a:p>
          <a:p>
            <a:pPr marL="708025">
              <a:lnSpc>
                <a:spcPct val="120000"/>
              </a:lnSpc>
              <a:buFont typeface="Wingdings" panose="05000000000000000000" pitchFamily="2" charset="2"/>
              <a:buChar char="l"/>
            </a:pPr>
            <a:r>
              <a:rPr lang="en-US" altLang="zh-CN" sz="2400" dirty="0" smtClean="0"/>
              <a:t>Food label and traceability: food </a:t>
            </a:r>
            <a:r>
              <a:rPr lang="en-US" altLang="zh-CN" sz="2400" dirty="0" smtClean="0"/>
              <a:t>label </a:t>
            </a:r>
            <a:r>
              <a:rPr lang="en-US" altLang="zh-CN" sz="2400" dirty="0" smtClean="0"/>
              <a:t>in Chinese, food chain traceability verification and certificate of origin.</a:t>
            </a:r>
          </a:p>
        </p:txBody>
      </p:sp>
    </p:spTree>
    <p:extLst>
      <p:ext uri="{BB962C8B-B14F-4D97-AF65-F5344CB8AC3E}">
        <p14:creationId xmlns:p14="http://schemas.microsoft.com/office/powerpoint/2010/main" val="2336378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ccsci.cn/nywh/UploadFiles_7696/200901/20090106093418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602" y="4797152"/>
            <a:ext cx="2652716" cy="203934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7392" y="476672"/>
            <a:ext cx="4256608" cy="3176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236" y="3526743"/>
            <a:ext cx="2220838" cy="3331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4026839"/>
            <a:ext cx="4253387" cy="2831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标题 1"/>
          <p:cNvSpPr>
            <a:spLocks noGrp="1"/>
          </p:cNvSpPr>
          <p:nvPr>
            <p:ph type="title"/>
          </p:nvPr>
        </p:nvSpPr>
        <p:spPr>
          <a:xfrm>
            <a:off x="51295" y="260648"/>
            <a:ext cx="4592714" cy="1143000"/>
          </a:xfrm>
        </p:spPr>
        <p:txBody>
          <a:bodyPr>
            <a:normAutofit/>
          </a:bodyPr>
          <a:lstStyle/>
          <a:p>
            <a:r>
              <a:rPr lang="en-US" altLang="zh-CN" sz="3600" dirty="0" smtClean="0"/>
              <a:t>What’s going on?</a:t>
            </a:r>
            <a:endParaRPr lang="zh-CN" altLang="en-US" sz="3600" dirty="0"/>
          </a:p>
        </p:txBody>
      </p:sp>
      <p:pic>
        <p:nvPicPr>
          <p:cNvPr id="307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666014"/>
            <a:ext cx="48768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40970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052736"/>
            <a:ext cx="8229600" cy="1143000"/>
          </a:xfrm>
        </p:spPr>
        <p:txBody>
          <a:bodyPr>
            <a:normAutofit/>
          </a:bodyPr>
          <a:lstStyle/>
          <a:p>
            <a:r>
              <a:rPr lang="en-US" altLang="zh-CN" sz="3200" dirty="0" smtClean="0"/>
              <a:t>Thank</a:t>
            </a:r>
            <a:r>
              <a:rPr lang="zh-CN" altLang="en-US" sz="3200" dirty="0" smtClean="0"/>
              <a:t> </a:t>
            </a:r>
            <a:r>
              <a:rPr lang="en-US" altLang="zh-CN" sz="3200" dirty="0" smtClean="0"/>
              <a:t>you for your Attention!</a:t>
            </a:r>
            <a:endParaRPr lang="zh-CN" altLang="en-US" sz="3200" dirty="0"/>
          </a:p>
        </p:txBody>
      </p:sp>
      <p:sp>
        <p:nvSpPr>
          <p:cNvPr id="3" name="内容占位符 2"/>
          <p:cNvSpPr>
            <a:spLocks noGrp="1"/>
          </p:cNvSpPr>
          <p:nvPr>
            <p:ph idx="1"/>
          </p:nvPr>
        </p:nvSpPr>
        <p:spPr>
          <a:xfrm>
            <a:off x="467544" y="2204864"/>
            <a:ext cx="8229600" cy="4309939"/>
          </a:xfrm>
        </p:spPr>
        <p:txBody>
          <a:bodyPr>
            <a:normAutofit/>
          </a:bodyPr>
          <a:lstStyle/>
          <a:p>
            <a:pPr marL="0" indent="0" algn="ctr">
              <a:buNone/>
            </a:pPr>
            <a:endParaRPr lang="en-US" altLang="zh-CN" sz="2400" dirty="0">
              <a:latin typeface="Arial Unicode MS" pitchFamily="34" charset="-122"/>
              <a:ea typeface="Arial Unicode MS" pitchFamily="34" charset="-122"/>
              <a:cs typeface="Arial Unicode MS" pitchFamily="34" charset="-122"/>
            </a:endParaRPr>
          </a:p>
          <a:p>
            <a:pPr marL="0" indent="0" algn="ctr">
              <a:buNone/>
            </a:pPr>
            <a:r>
              <a:rPr lang="hu-HU" altLang="zh-CN" sz="2400" dirty="0" smtClean="0">
                <a:latin typeface="Arial Unicode MS" pitchFamily="34" charset="-122"/>
                <a:ea typeface="Arial Unicode MS" pitchFamily="34" charset="-122"/>
                <a:cs typeface="Arial Unicode MS" pitchFamily="34" charset="-122"/>
              </a:rPr>
              <a:t>CAO Yabin</a:t>
            </a:r>
            <a:endParaRPr lang="en-US" altLang="zh-CN" sz="2400" dirty="0" smtClean="0">
              <a:latin typeface="Arial Unicode MS" pitchFamily="34" charset="-122"/>
              <a:ea typeface="Arial Unicode MS" pitchFamily="34" charset="-122"/>
              <a:cs typeface="Arial Unicode MS" pitchFamily="34" charset="-122"/>
            </a:endParaRPr>
          </a:p>
          <a:p>
            <a:pPr marL="0" indent="0" algn="ctr">
              <a:buNone/>
            </a:pPr>
            <a:r>
              <a:rPr lang="hu-HU" altLang="zh-CN" sz="2000" dirty="0" smtClean="0">
                <a:latin typeface="Arial Unicode MS" pitchFamily="34" charset="-122"/>
                <a:ea typeface="Arial Unicode MS" pitchFamily="34" charset="-122"/>
                <a:cs typeface="Arial Unicode MS" pitchFamily="34" charset="-122"/>
              </a:rPr>
              <a:t>General Manager</a:t>
            </a:r>
            <a:r>
              <a:rPr lang="en-US" altLang="zh-CN" sz="2000" dirty="0">
                <a:latin typeface="Arial Unicode MS" pitchFamily="34" charset="-122"/>
                <a:ea typeface="Arial Unicode MS" pitchFamily="34" charset="-122"/>
                <a:cs typeface="Arial Unicode MS" pitchFamily="34" charset="-122"/>
              </a:rPr>
              <a:t>, </a:t>
            </a:r>
            <a:r>
              <a:rPr lang="hu-HU" altLang="zh-CN" sz="2000" dirty="0">
                <a:latin typeface="Arial Unicode MS" pitchFamily="34" charset="-122"/>
                <a:ea typeface="Arial Unicode MS" pitchFamily="34" charset="-122"/>
                <a:cs typeface="Arial Unicode MS" pitchFamily="34" charset="-122"/>
              </a:rPr>
              <a:t>CCIC Kelet-Európai KFT</a:t>
            </a:r>
            <a:endParaRPr lang="zh-CN" altLang="zh-CN" sz="2000" dirty="0">
              <a:latin typeface="Arial Unicode MS" pitchFamily="34" charset="-122"/>
              <a:ea typeface="Arial Unicode MS" pitchFamily="34" charset="-122"/>
              <a:cs typeface="Arial Unicode MS" pitchFamily="34" charset="-122"/>
            </a:endParaRPr>
          </a:p>
          <a:p>
            <a:pPr marL="0" indent="0" algn="ctr">
              <a:buNone/>
            </a:pPr>
            <a:r>
              <a:rPr lang="hu-HU" altLang="zh-CN" sz="1800" dirty="0" smtClean="0">
                <a:latin typeface="Arial Unicode MS" pitchFamily="34" charset="-122"/>
                <a:ea typeface="Arial Unicode MS" pitchFamily="34" charset="-122"/>
                <a:cs typeface="Arial Unicode MS" pitchFamily="34" charset="-122"/>
              </a:rPr>
              <a:t>H</a:t>
            </a:r>
            <a:r>
              <a:rPr lang="en-US" altLang="zh-CN" sz="1800" dirty="0" smtClean="0">
                <a:latin typeface="Arial Unicode MS" pitchFamily="34" charset="-122"/>
                <a:ea typeface="Arial Unicode MS" pitchFamily="34" charset="-122"/>
                <a:cs typeface="Arial Unicode MS" pitchFamily="34" charset="-122"/>
              </a:rPr>
              <a:t>-</a:t>
            </a:r>
            <a:r>
              <a:rPr lang="hu-HU" altLang="zh-CN" sz="1800" dirty="0" smtClean="0">
                <a:latin typeface="Arial Unicode MS" pitchFamily="34" charset="-122"/>
                <a:ea typeface="Arial Unicode MS" pitchFamily="34" charset="-122"/>
                <a:cs typeface="Arial Unicode MS" pitchFamily="34" charset="-122"/>
              </a:rPr>
              <a:t>1133 </a:t>
            </a:r>
            <a:r>
              <a:rPr lang="hu-HU" altLang="zh-CN" sz="1800" dirty="0">
                <a:latin typeface="Arial Unicode MS" pitchFamily="34" charset="-122"/>
                <a:ea typeface="Arial Unicode MS" pitchFamily="34" charset="-122"/>
                <a:cs typeface="Arial Unicode MS" pitchFamily="34" charset="-122"/>
              </a:rPr>
              <a:t>Budapest, Váci út 76, Capital Square, 1. épület, 3. emelet</a:t>
            </a:r>
            <a:endParaRPr lang="zh-CN" altLang="zh-CN" sz="1800" dirty="0">
              <a:latin typeface="Arial Unicode MS" pitchFamily="34" charset="-122"/>
              <a:ea typeface="Arial Unicode MS" pitchFamily="34" charset="-122"/>
              <a:cs typeface="Arial Unicode MS" pitchFamily="34" charset="-122"/>
            </a:endParaRPr>
          </a:p>
          <a:p>
            <a:pPr marL="0" indent="0" algn="ctr">
              <a:buNone/>
            </a:pPr>
            <a:r>
              <a:rPr lang="hu-HU" altLang="zh-CN" sz="1800" dirty="0" smtClean="0">
                <a:latin typeface="Arial Unicode MS" pitchFamily="34" charset="-122"/>
                <a:ea typeface="Arial Unicode MS" pitchFamily="34" charset="-122"/>
                <a:cs typeface="Arial Unicode MS" pitchFamily="34" charset="-122"/>
              </a:rPr>
              <a:t>Tel:</a:t>
            </a:r>
            <a:r>
              <a:rPr lang="en-US" altLang="zh-CN" sz="1800" dirty="0">
                <a:latin typeface="Arial Unicode MS" pitchFamily="34" charset="-122"/>
                <a:ea typeface="Arial Unicode MS" pitchFamily="34" charset="-122"/>
                <a:cs typeface="Arial Unicode MS" pitchFamily="34" charset="-122"/>
              </a:rPr>
              <a:t> </a:t>
            </a:r>
            <a:r>
              <a:rPr lang="hu-HU" altLang="zh-CN" sz="1800" dirty="0" smtClean="0">
                <a:latin typeface="Arial Unicode MS" pitchFamily="34" charset="-122"/>
                <a:ea typeface="Arial Unicode MS" pitchFamily="34" charset="-122"/>
                <a:cs typeface="Arial Unicode MS" pitchFamily="34" charset="-122"/>
              </a:rPr>
              <a:t>06-1-8830440</a:t>
            </a:r>
            <a:endParaRPr lang="zh-CN" altLang="zh-CN" sz="1800" dirty="0">
              <a:latin typeface="Arial Unicode MS" pitchFamily="34" charset="-122"/>
              <a:ea typeface="Arial Unicode MS" pitchFamily="34" charset="-122"/>
              <a:cs typeface="Arial Unicode MS" pitchFamily="34" charset="-122"/>
            </a:endParaRPr>
          </a:p>
          <a:p>
            <a:pPr marL="0" indent="0" algn="ctr">
              <a:buNone/>
            </a:pPr>
            <a:r>
              <a:rPr lang="hu-HU" altLang="zh-CN" sz="1800" dirty="0" smtClean="0">
                <a:latin typeface="Arial Unicode MS" pitchFamily="34" charset="-122"/>
                <a:ea typeface="Arial Unicode MS" pitchFamily="34" charset="-122"/>
                <a:cs typeface="Arial Unicode MS" pitchFamily="34" charset="-122"/>
              </a:rPr>
              <a:t>Fax:</a:t>
            </a:r>
            <a:r>
              <a:rPr lang="en-US" altLang="zh-CN" sz="1800" dirty="0">
                <a:latin typeface="Arial Unicode MS" pitchFamily="34" charset="-122"/>
                <a:ea typeface="Arial Unicode MS" pitchFamily="34" charset="-122"/>
                <a:cs typeface="Arial Unicode MS" pitchFamily="34" charset="-122"/>
              </a:rPr>
              <a:t> </a:t>
            </a:r>
            <a:r>
              <a:rPr lang="hu-HU" altLang="zh-CN" sz="1800" dirty="0" smtClean="0">
                <a:latin typeface="Arial Unicode MS" pitchFamily="34" charset="-122"/>
                <a:ea typeface="Arial Unicode MS" pitchFamily="34" charset="-122"/>
                <a:cs typeface="Arial Unicode MS" pitchFamily="34" charset="-122"/>
              </a:rPr>
              <a:t>06-1-8830301</a:t>
            </a:r>
            <a:endParaRPr lang="zh-CN" altLang="zh-CN" sz="1800" dirty="0">
              <a:latin typeface="Arial Unicode MS" pitchFamily="34" charset="-122"/>
              <a:ea typeface="Arial Unicode MS" pitchFamily="34" charset="-122"/>
              <a:cs typeface="Arial Unicode MS" pitchFamily="34" charset="-122"/>
            </a:endParaRPr>
          </a:p>
          <a:p>
            <a:pPr marL="0" indent="0" algn="ctr">
              <a:buNone/>
            </a:pPr>
            <a:r>
              <a:rPr lang="hu-HU" altLang="zh-CN" sz="1800" dirty="0" smtClean="0">
                <a:latin typeface="Arial Unicode MS" pitchFamily="34" charset="-122"/>
                <a:ea typeface="Arial Unicode MS" pitchFamily="34" charset="-122"/>
                <a:cs typeface="Arial Unicode MS" pitchFamily="34" charset="-122"/>
              </a:rPr>
              <a:t>Mobile:</a:t>
            </a:r>
            <a:r>
              <a:rPr lang="en-US" altLang="zh-CN" sz="1800" dirty="0" smtClean="0">
                <a:latin typeface="Arial Unicode MS" pitchFamily="34" charset="-122"/>
                <a:ea typeface="Arial Unicode MS" pitchFamily="34" charset="-122"/>
                <a:cs typeface="Arial Unicode MS" pitchFamily="34" charset="-122"/>
              </a:rPr>
              <a:t> </a:t>
            </a:r>
            <a:r>
              <a:rPr lang="hu-HU" altLang="zh-CN" sz="1800" dirty="0" smtClean="0">
                <a:latin typeface="Arial Unicode MS" pitchFamily="34" charset="-122"/>
                <a:ea typeface="Arial Unicode MS" pitchFamily="34" charset="-122"/>
                <a:cs typeface="Arial Unicode MS" pitchFamily="34" charset="-122"/>
              </a:rPr>
              <a:t>06-702212636</a:t>
            </a:r>
            <a:endParaRPr lang="zh-CN" altLang="zh-CN" sz="1800" dirty="0">
              <a:latin typeface="Arial Unicode MS" pitchFamily="34" charset="-122"/>
              <a:ea typeface="Arial Unicode MS" pitchFamily="34" charset="-122"/>
              <a:cs typeface="Arial Unicode MS" pitchFamily="34" charset="-122"/>
            </a:endParaRPr>
          </a:p>
          <a:p>
            <a:pPr marL="0" indent="0" algn="ctr">
              <a:buNone/>
            </a:pPr>
            <a:r>
              <a:rPr lang="hu-HU" altLang="zh-CN" sz="1800" dirty="0" smtClean="0">
                <a:latin typeface="Arial Unicode MS" pitchFamily="34" charset="-122"/>
                <a:ea typeface="Arial Unicode MS" pitchFamily="34" charset="-122"/>
                <a:cs typeface="Arial Unicode MS" pitchFamily="34" charset="-122"/>
              </a:rPr>
              <a:t>Email:</a:t>
            </a:r>
            <a:r>
              <a:rPr lang="en-US" altLang="zh-CN" sz="1800" dirty="0" smtClean="0">
                <a:latin typeface="Arial Unicode MS" pitchFamily="34" charset="-122"/>
                <a:ea typeface="Arial Unicode MS" pitchFamily="34" charset="-122"/>
                <a:cs typeface="Arial Unicode MS" pitchFamily="34" charset="-122"/>
              </a:rPr>
              <a:t> </a:t>
            </a:r>
            <a:r>
              <a:rPr lang="hu-HU" altLang="zh-CN" sz="1800" dirty="0" smtClean="0">
                <a:latin typeface="Arial Unicode MS" pitchFamily="34" charset="-122"/>
                <a:ea typeface="Arial Unicode MS" pitchFamily="34" charset="-122"/>
                <a:cs typeface="Arial Unicode MS" pitchFamily="34" charset="-122"/>
              </a:rPr>
              <a:t>caoyabin@gmail.com</a:t>
            </a:r>
            <a:endParaRPr lang="zh-CN" altLang="zh-CN" sz="1800" dirty="0">
              <a:latin typeface="Arial Unicode MS" pitchFamily="34" charset="-122"/>
              <a:ea typeface="Arial Unicode MS" pitchFamily="34" charset="-122"/>
              <a:cs typeface="Arial Unicode MS" pitchFamily="34" charset="-122"/>
            </a:endParaRPr>
          </a:p>
          <a:p>
            <a:pPr marL="0" indent="0">
              <a:buNone/>
            </a:pPr>
            <a:endParaRPr lang="zh-CN" altLang="en-US" dirty="0"/>
          </a:p>
        </p:txBody>
      </p:sp>
    </p:spTree>
    <p:extLst>
      <p:ext uri="{BB962C8B-B14F-4D97-AF65-F5344CB8AC3E}">
        <p14:creationId xmlns:p14="http://schemas.microsoft.com/office/powerpoint/2010/main" val="1080227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2634</TotalTime>
  <Words>1004</Words>
  <Application>Microsoft Office PowerPoint</Application>
  <PresentationFormat>全屏显示(4:3)</PresentationFormat>
  <Paragraphs>102</Paragraphs>
  <Slides>16</Slides>
  <Notes>5</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The Role of CCIC in Meat Export to China  ——We certify and verify for compliance !</vt:lpstr>
      <vt:lpstr>1. Memorandum of Understanding 2. General Administration of Quality  Supervision, Inspection and Quarantine of the People’s Republic of China (AQSIQ) 3. China Certification &amp; Inspection Group Company (CCIC) 4. CCIC East Europe Co. Ltd/CCIC Kelet-Európai KFT 5. Regulation and administration on import food 6. Steps and procedures 7. What can we do for you?</vt:lpstr>
      <vt:lpstr>Memorandum of Understanding</vt:lpstr>
      <vt:lpstr>PowerPoint 演示文稿</vt:lpstr>
      <vt:lpstr>AQSIQ and CNCA</vt:lpstr>
      <vt:lpstr>CCIC</vt:lpstr>
      <vt:lpstr>CCIC East Europe Co. Ltd/CCIC Kelet-Európai KFT</vt:lpstr>
      <vt:lpstr>CCIC East Europe Co. Ltd/CCIC Kelet-Európai KFT</vt:lpstr>
      <vt:lpstr>China’s Regulation and Administration System on Import Food</vt:lpstr>
      <vt:lpstr>Regulations, Rules and Procedures Issued by AQSIQ</vt:lpstr>
      <vt:lpstr>Steps towards Actual Food Export</vt:lpstr>
      <vt:lpstr>Steps towards Actual Food Export (cont’d)</vt:lpstr>
      <vt:lpstr>Different Scenarios</vt:lpstr>
      <vt:lpstr>What can we do for you?</vt:lpstr>
      <vt:lpstr>What’s going on?</vt:lpstr>
      <vt:lpstr>Thank you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东欧公司筹建注册工作汇报</dc:title>
  <dc:creator>caoyabin</dc:creator>
  <cp:lastModifiedBy>caoyabin</cp:lastModifiedBy>
  <cp:revision>56</cp:revision>
  <dcterms:created xsi:type="dcterms:W3CDTF">2013-07-03T03:13:46Z</dcterms:created>
  <dcterms:modified xsi:type="dcterms:W3CDTF">2014-09-08T17:16:58Z</dcterms:modified>
</cp:coreProperties>
</file>